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13"/>
  </p:notesMasterIdLst>
  <p:handoutMasterIdLst>
    <p:handoutMasterId r:id="rId14"/>
  </p:handoutMasterIdLst>
  <p:sldIdLst>
    <p:sldId id="269" r:id="rId3"/>
    <p:sldId id="268" r:id="rId4"/>
    <p:sldId id="281" r:id="rId5"/>
    <p:sldId id="283" r:id="rId6"/>
    <p:sldId id="282" r:id="rId7"/>
    <p:sldId id="284" r:id="rId8"/>
    <p:sldId id="286" r:id="rId9"/>
    <p:sldId id="287" r:id="rId10"/>
    <p:sldId id="288" r:id="rId11"/>
    <p:sldId id="289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67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3839">
          <p15:clr>
            <a:srgbClr val="A4A3A4"/>
          </p15:clr>
        </p15:guide>
        <p15:guide id="5" pos="815">
          <p15:clr>
            <a:srgbClr val="A4A3A4"/>
          </p15:clr>
        </p15:guide>
        <p15:guide id="6" pos="6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77"/>
      </p:cViewPr>
      <p:guideLst>
        <p:guide orient="horz" pos="2160"/>
        <p:guide orient="horz" pos="367"/>
        <p:guide orient="horz" pos="3888"/>
        <p:guide pos="3839"/>
        <p:guide pos="815"/>
        <p:guide pos="68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-277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24334-A6A2-4AEC-A386-77FCCEB4E0D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2E2B709-08BB-4735-B61C-1D731015357D}">
      <dgm:prSet phldrT="[ข้อความ]" custT="1"/>
      <dgm:spPr/>
      <dgm:t>
        <a:bodyPr/>
        <a:lstStyle/>
        <a:p>
          <a: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ประชาสัมพันธ์ เชิญชวน และรับสมัครสำนักงานเข้าร่วมโครงการ </a:t>
          </a:r>
        </a:p>
        <a:p>
          <a: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ปี 2561 ส่งใบสมัครภายในวันที่ 31 มกราคม 2561</a:t>
          </a:r>
          <a:endParaRPr lang="en-US" sz="32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108B1994-2B0E-49C6-AF72-954E1978A069}" type="parTrans" cxnId="{202DE3DA-5038-4C93-9E48-8080D2EC71C6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2CFE25A-5EFB-460D-8F53-A07CC60C693A}" type="sibTrans" cxnId="{202DE3DA-5038-4C93-9E48-8080D2EC71C6}">
      <dgm:prSet custT="1"/>
      <dgm:spPr/>
      <dgm:t>
        <a:bodyPr/>
        <a:lstStyle/>
        <a:p>
          <a:endParaRPr lang="en-US" sz="240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51D203F3-19C7-40E3-9D1F-A10ED5760796}">
      <dgm:prSet phldrT="[ข้อความ]" custT="1"/>
      <dgm:spPr/>
      <dgm:t>
        <a:bodyPr/>
        <a:lstStyle/>
        <a:p>
          <a: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ส่งเอกสารการประเมินตนเองเบื้องต้นพร้อมหลักฐานไปยังกรมส่งเสริมคุณภาพสิ่งแวดล้อม เพื่อพิจารณาคัดกรองเอกสาร ภายในวันที่ 9 กุมภาพันธ์ 2561</a:t>
          </a:r>
          <a:endParaRPr lang="en-US" sz="32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1803534-65D1-4CBB-94A2-DE7879A93CB0}" type="parTrans" cxnId="{7D59CF98-AFCB-4846-AFD6-9AA19142CA8F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6F54EA40-2C85-4D35-B543-40CF6EFC00DF}" type="sibTrans" cxnId="{7D59CF98-AFCB-4846-AFD6-9AA19142CA8F}">
      <dgm:prSet custT="1"/>
      <dgm:spPr/>
      <dgm:t>
        <a:bodyPr/>
        <a:lstStyle/>
        <a:p>
          <a:endParaRPr lang="en-US" sz="240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5396636F-4AAF-4830-BB24-D2D37A1085C8}">
      <dgm:prSet phldrT="[ข้อความ]" custT="1"/>
      <dgm:spPr/>
      <dgm:t>
        <a:bodyPr/>
        <a:lstStyle/>
        <a:p>
          <a: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อบรมหน่วยงานและผู้ตรวจประเมินเพื่อให้ความรู้ความเข้าใจ</a:t>
          </a:r>
        </a:p>
        <a:p>
          <a: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ในการดำเนินโครงการ (เดือนมีนาคม 2561)</a:t>
          </a:r>
          <a:endParaRPr lang="en-US" sz="32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68D275C-9EA6-4803-8CB2-C326A643BA03}" type="parTrans" cxnId="{CD97404C-813D-4E70-9FF3-8D0A8C532C79}">
      <dgm:prSet/>
      <dgm:spPr/>
      <dgm:t>
        <a:bodyPr/>
        <a:lstStyle/>
        <a:p>
          <a:endParaRPr lang="en-US"/>
        </a:p>
      </dgm:t>
    </dgm:pt>
    <dgm:pt modelId="{E01B32C6-E54E-418C-B856-B888DA9BC2F0}" type="sibTrans" cxnId="{CD97404C-813D-4E70-9FF3-8D0A8C532C79}">
      <dgm:prSet/>
      <dgm:spPr/>
      <dgm:t>
        <a:bodyPr/>
        <a:lstStyle/>
        <a:p>
          <a:endParaRPr lang="en-US"/>
        </a:p>
      </dgm:t>
    </dgm:pt>
    <dgm:pt modelId="{54B15932-DC44-4BAC-815F-6284F54B5155}" type="pres">
      <dgm:prSet presAssocID="{83B24334-A6A2-4AEC-A386-77FCCEB4E0DF}" presName="linearFlow" presStyleCnt="0">
        <dgm:presLayoutVars>
          <dgm:resizeHandles val="exact"/>
        </dgm:presLayoutVars>
      </dgm:prSet>
      <dgm:spPr/>
    </dgm:pt>
    <dgm:pt modelId="{52717DD0-9C06-40C0-8F3C-DDBB113091F2}" type="pres">
      <dgm:prSet presAssocID="{22E2B709-08BB-4735-B61C-1D731015357D}" presName="node" presStyleLbl="node1" presStyleIdx="0" presStyleCnt="3" custScaleX="242483" custScaleY="115254">
        <dgm:presLayoutVars>
          <dgm:bulletEnabled val="1"/>
        </dgm:presLayoutVars>
      </dgm:prSet>
      <dgm:spPr/>
    </dgm:pt>
    <dgm:pt modelId="{139D729E-6752-478F-9DD1-8113149B97CE}" type="pres">
      <dgm:prSet presAssocID="{F2CFE25A-5EFB-460D-8F53-A07CC60C693A}" presName="sibTrans" presStyleLbl="sibTrans2D1" presStyleIdx="0" presStyleCnt="2"/>
      <dgm:spPr/>
    </dgm:pt>
    <dgm:pt modelId="{E15A0837-C800-4FBD-B078-C53A19832E9F}" type="pres">
      <dgm:prSet presAssocID="{F2CFE25A-5EFB-460D-8F53-A07CC60C693A}" presName="connectorText" presStyleLbl="sibTrans2D1" presStyleIdx="0" presStyleCnt="2"/>
      <dgm:spPr/>
    </dgm:pt>
    <dgm:pt modelId="{FB886C4D-4D0B-434C-AF18-A33487B44C82}" type="pres">
      <dgm:prSet presAssocID="{51D203F3-19C7-40E3-9D1F-A10ED5760796}" presName="node" presStyleLbl="node1" presStyleIdx="1" presStyleCnt="3" custScaleX="240635">
        <dgm:presLayoutVars>
          <dgm:bulletEnabled val="1"/>
        </dgm:presLayoutVars>
      </dgm:prSet>
      <dgm:spPr/>
    </dgm:pt>
    <dgm:pt modelId="{F42EB338-757C-426F-B391-6302F4571061}" type="pres">
      <dgm:prSet presAssocID="{6F54EA40-2C85-4D35-B543-40CF6EFC00DF}" presName="sibTrans" presStyleLbl="sibTrans2D1" presStyleIdx="1" presStyleCnt="2"/>
      <dgm:spPr/>
    </dgm:pt>
    <dgm:pt modelId="{6504EBAB-937D-4442-953D-C8B6FD83E461}" type="pres">
      <dgm:prSet presAssocID="{6F54EA40-2C85-4D35-B543-40CF6EFC00DF}" presName="connectorText" presStyleLbl="sibTrans2D1" presStyleIdx="1" presStyleCnt="2"/>
      <dgm:spPr/>
    </dgm:pt>
    <dgm:pt modelId="{0A35F71E-20E3-4824-9A0C-4FD8D8F9BEF2}" type="pres">
      <dgm:prSet presAssocID="{5396636F-4AAF-4830-BB24-D2D37A1085C8}" presName="node" presStyleLbl="node1" presStyleIdx="2" presStyleCnt="3" custScaleX="239509" custLinFactNeighborX="269" custLinFactNeighborY="14402">
        <dgm:presLayoutVars>
          <dgm:bulletEnabled val="1"/>
        </dgm:presLayoutVars>
      </dgm:prSet>
      <dgm:spPr/>
    </dgm:pt>
  </dgm:ptLst>
  <dgm:cxnLst>
    <dgm:cxn modelId="{82859D13-DDA5-4AAE-89D9-2DF78E0B880D}" type="presOf" srcId="{F2CFE25A-5EFB-460D-8F53-A07CC60C693A}" destId="{E15A0837-C800-4FBD-B078-C53A19832E9F}" srcOrd="1" destOrd="0" presId="urn:microsoft.com/office/officeart/2005/8/layout/process2"/>
    <dgm:cxn modelId="{29FC881A-EE1F-403D-9FD4-2D713A139032}" type="presOf" srcId="{5396636F-4AAF-4830-BB24-D2D37A1085C8}" destId="{0A35F71E-20E3-4824-9A0C-4FD8D8F9BEF2}" srcOrd="0" destOrd="0" presId="urn:microsoft.com/office/officeart/2005/8/layout/process2"/>
    <dgm:cxn modelId="{CDE2DE2E-8544-4E40-8E34-15CEA42D38E1}" type="presOf" srcId="{6F54EA40-2C85-4D35-B543-40CF6EFC00DF}" destId="{F42EB338-757C-426F-B391-6302F4571061}" srcOrd="0" destOrd="0" presId="urn:microsoft.com/office/officeart/2005/8/layout/process2"/>
    <dgm:cxn modelId="{D78A1166-68C2-4983-95F4-CAB71954BB66}" type="presOf" srcId="{22E2B709-08BB-4735-B61C-1D731015357D}" destId="{52717DD0-9C06-40C0-8F3C-DDBB113091F2}" srcOrd="0" destOrd="0" presId="urn:microsoft.com/office/officeart/2005/8/layout/process2"/>
    <dgm:cxn modelId="{CD97404C-813D-4E70-9FF3-8D0A8C532C79}" srcId="{83B24334-A6A2-4AEC-A386-77FCCEB4E0DF}" destId="{5396636F-4AAF-4830-BB24-D2D37A1085C8}" srcOrd="2" destOrd="0" parTransId="{768D275C-9EA6-4803-8CB2-C326A643BA03}" sibTransId="{E01B32C6-E54E-418C-B856-B888DA9BC2F0}"/>
    <dgm:cxn modelId="{17749E82-001B-446F-A7C3-9D2802E15D50}" type="presOf" srcId="{51D203F3-19C7-40E3-9D1F-A10ED5760796}" destId="{FB886C4D-4D0B-434C-AF18-A33487B44C82}" srcOrd="0" destOrd="0" presId="urn:microsoft.com/office/officeart/2005/8/layout/process2"/>
    <dgm:cxn modelId="{7D59CF98-AFCB-4846-AFD6-9AA19142CA8F}" srcId="{83B24334-A6A2-4AEC-A386-77FCCEB4E0DF}" destId="{51D203F3-19C7-40E3-9D1F-A10ED5760796}" srcOrd="1" destOrd="0" parTransId="{F1803534-65D1-4CBB-94A2-DE7879A93CB0}" sibTransId="{6F54EA40-2C85-4D35-B543-40CF6EFC00DF}"/>
    <dgm:cxn modelId="{D9F558C0-C132-4000-948F-B4E6A0E32640}" type="presOf" srcId="{6F54EA40-2C85-4D35-B543-40CF6EFC00DF}" destId="{6504EBAB-937D-4442-953D-C8B6FD83E461}" srcOrd="1" destOrd="0" presId="urn:microsoft.com/office/officeart/2005/8/layout/process2"/>
    <dgm:cxn modelId="{202DE3DA-5038-4C93-9E48-8080D2EC71C6}" srcId="{83B24334-A6A2-4AEC-A386-77FCCEB4E0DF}" destId="{22E2B709-08BB-4735-B61C-1D731015357D}" srcOrd="0" destOrd="0" parTransId="{108B1994-2B0E-49C6-AF72-954E1978A069}" sibTransId="{F2CFE25A-5EFB-460D-8F53-A07CC60C693A}"/>
    <dgm:cxn modelId="{CC53A9E4-3E95-4B74-8BB4-970A25291442}" type="presOf" srcId="{83B24334-A6A2-4AEC-A386-77FCCEB4E0DF}" destId="{54B15932-DC44-4BAC-815F-6284F54B5155}" srcOrd="0" destOrd="0" presId="urn:microsoft.com/office/officeart/2005/8/layout/process2"/>
    <dgm:cxn modelId="{FAAFADEC-8F3B-425A-A9C5-E5E57601B8CE}" type="presOf" srcId="{F2CFE25A-5EFB-460D-8F53-A07CC60C693A}" destId="{139D729E-6752-478F-9DD1-8113149B97CE}" srcOrd="0" destOrd="0" presId="urn:microsoft.com/office/officeart/2005/8/layout/process2"/>
    <dgm:cxn modelId="{8DE3679F-9491-4373-A6FB-5244A8468862}" type="presParOf" srcId="{54B15932-DC44-4BAC-815F-6284F54B5155}" destId="{52717DD0-9C06-40C0-8F3C-DDBB113091F2}" srcOrd="0" destOrd="0" presId="urn:microsoft.com/office/officeart/2005/8/layout/process2"/>
    <dgm:cxn modelId="{D7F51732-335F-4E24-AE57-3F9AF8913FDE}" type="presParOf" srcId="{54B15932-DC44-4BAC-815F-6284F54B5155}" destId="{139D729E-6752-478F-9DD1-8113149B97CE}" srcOrd="1" destOrd="0" presId="urn:microsoft.com/office/officeart/2005/8/layout/process2"/>
    <dgm:cxn modelId="{7D7CEF3D-E841-472F-A369-B5FA621457D6}" type="presParOf" srcId="{139D729E-6752-478F-9DD1-8113149B97CE}" destId="{E15A0837-C800-4FBD-B078-C53A19832E9F}" srcOrd="0" destOrd="0" presId="urn:microsoft.com/office/officeart/2005/8/layout/process2"/>
    <dgm:cxn modelId="{D7A9BF76-6F09-4190-B396-A284C0C207DC}" type="presParOf" srcId="{54B15932-DC44-4BAC-815F-6284F54B5155}" destId="{FB886C4D-4D0B-434C-AF18-A33487B44C82}" srcOrd="2" destOrd="0" presId="urn:microsoft.com/office/officeart/2005/8/layout/process2"/>
    <dgm:cxn modelId="{D029CD48-A9A6-4F0B-A08B-8F63218370DE}" type="presParOf" srcId="{54B15932-DC44-4BAC-815F-6284F54B5155}" destId="{F42EB338-757C-426F-B391-6302F4571061}" srcOrd="3" destOrd="0" presId="urn:microsoft.com/office/officeart/2005/8/layout/process2"/>
    <dgm:cxn modelId="{3528E4F5-889E-4E46-B288-8417012B432D}" type="presParOf" srcId="{F42EB338-757C-426F-B391-6302F4571061}" destId="{6504EBAB-937D-4442-953D-C8B6FD83E461}" srcOrd="0" destOrd="0" presId="urn:microsoft.com/office/officeart/2005/8/layout/process2"/>
    <dgm:cxn modelId="{159548FD-2E26-4CFE-B16B-49C475FCD901}" type="presParOf" srcId="{54B15932-DC44-4BAC-815F-6284F54B5155}" destId="{0A35F71E-20E3-4824-9A0C-4FD8D8F9BEF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B24334-A6A2-4AEC-A386-77FCCEB4E0D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2E2B709-08BB-4735-B61C-1D731015357D}">
      <dgm:prSet phldrT="[ข้อความ]" custT="1"/>
      <dgm:spPr/>
      <dgm:t>
        <a:bodyPr/>
        <a:lstStyle/>
        <a:p>
          <a: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ตรวจเยี่ยม </a:t>
          </a:r>
          <a:r>
            <a: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Coaching </a:t>
          </a:r>
          <a: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ให้คำแนะนำและดำเนินการปรับปรุง</a:t>
          </a:r>
          <a:b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</a:br>
          <a: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ตามเกณฑ์สำนักงานสีเขียว</a:t>
          </a:r>
          <a:endParaRPr lang="en-US" sz="32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108B1994-2B0E-49C6-AF72-954E1978A069}" type="parTrans" cxnId="{202DE3DA-5038-4C93-9E48-8080D2EC71C6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2CFE25A-5EFB-460D-8F53-A07CC60C693A}" type="sibTrans" cxnId="{202DE3DA-5038-4C93-9E48-8080D2EC71C6}">
      <dgm:prSet custT="1"/>
      <dgm:spPr/>
      <dgm:t>
        <a:bodyPr/>
        <a:lstStyle/>
        <a:p>
          <a:endParaRPr lang="en-US" sz="240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51D203F3-19C7-40E3-9D1F-A10ED5760796}">
      <dgm:prSet phldrT="[ข้อความ]" custT="1"/>
      <dgm:spPr/>
      <dgm:t>
        <a:bodyPr/>
        <a:lstStyle/>
        <a:p>
          <a: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ตรวจประเมินสำนักงานสีเขียวในระดับพื้นที่</a:t>
          </a:r>
          <a:endParaRPr lang="en-US" sz="32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1803534-65D1-4CBB-94A2-DE7879A93CB0}" type="parTrans" cxnId="{7D59CF98-AFCB-4846-AFD6-9AA19142CA8F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6F54EA40-2C85-4D35-B543-40CF6EFC00DF}" type="sibTrans" cxnId="{7D59CF98-AFCB-4846-AFD6-9AA19142CA8F}">
      <dgm:prSet custT="1"/>
      <dgm:spPr/>
      <dgm:t>
        <a:bodyPr/>
        <a:lstStyle/>
        <a:p>
          <a:endParaRPr lang="en-US" sz="240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5396636F-4AAF-4830-BB24-D2D37A1085C8}">
      <dgm:prSet phldrT="[ข้อความ]" custT="1"/>
      <dgm:spPr/>
      <dgm:t>
        <a:bodyPr/>
        <a:lstStyle/>
        <a:p>
          <a: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ตรวจประเมินสำนักงานในระดับดีเยี่ยม (หน่วยงานที่มีผลคะแนนการตรวจประเมินสำนักงานในระดับพื้นที่มากกว่า 90 คะแนน</a:t>
          </a:r>
          <a:r>
            <a:rPr lang="th-TH" sz="3200" b="1" dirty="0" err="1">
              <a:latin typeface="TH SarabunIT๙" panose="020B0500040200020003" pitchFamily="34" charset="-34"/>
              <a:cs typeface="TH SarabunIT๙" panose="020B0500040200020003" pitchFamily="34" charset="-34"/>
            </a:rPr>
            <a:t>ชึ้น</a:t>
          </a:r>
          <a: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ไป)</a:t>
          </a:r>
          <a:endParaRPr lang="en-US" sz="3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68D275C-9EA6-4803-8CB2-C326A643BA03}" type="parTrans" cxnId="{CD97404C-813D-4E70-9FF3-8D0A8C532C79}">
      <dgm:prSet/>
      <dgm:spPr/>
      <dgm:t>
        <a:bodyPr/>
        <a:lstStyle/>
        <a:p>
          <a:endParaRPr lang="en-US"/>
        </a:p>
      </dgm:t>
    </dgm:pt>
    <dgm:pt modelId="{E01B32C6-E54E-418C-B856-B888DA9BC2F0}" type="sibTrans" cxnId="{CD97404C-813D-4E70-9FF3-8D0A8C532C79}">
      <dgm:prSet/>
      <dgm:spPr/>
      <dgm:t>
        <a:bodyPr/>
        <a:lstStyle/>
        <a:p>
          <a:endParaRPr lang="en-US"/>
        </a:p>
      </dgm:t>
    </dgm:pt>
    <dgm:pt modelId="{54B15932-DC44-4BAC-815F-6284F54B5155}" type="pres">
      <dgm:prSet presAssocID="{83B24334-A6A2-4AEC-A386-77FCCEB4E0DF}" presName="linearFlow" presStyleCnt="0">
        <dgm:presLayoutVars>
          <dgm:resizeHandles val="exact"/>
        </dgm:presLayoutVars>
      </dgm:prSet>
      <dgm:spPr/>
    </dgm:pt>
    <dgm:pt modelId="{52717DD0-9C06-40C0-8F3C-DDBB113091F2}" type="pres">
      <dgm:prSet presAssocID="{22E2B709-08BB-4735-B61C-1D731015357D}" presName="node" presStyleLbl="node1" presStyleIdx="0" presStyleCnt="3" custScaleX="242483" custScaleY="115254">
        <dgm:presLayoutVars>
          <dgm:bulletEnabled val="1"/>
        </dgm:presLayoutVars>
      </dgm:prSet>
      <dgm:spPr/>
    </dgm:pt>
    <dgm:pt modelId="{139D729E-6752-478F-9DD1-8113149B97CE}" type="pres">
      <dgm:prSet presAssocID="{F2CFE25A-5EFB-460D-8F53-A07CC60C693A}" presName="sibTrans" presStyleLbl="sibTrans2D1" presStyleIdx="0" presStyleCnt="2"/>
      <dgm:spPr/>
    </dgm:pt>
    <dgm:pt modelId="{E15A0837-C800-4FBD-B078-C53A19832E9F}" type="pres">
      <dgm:prSet presAssocID="{F2CFE25A-5EFB-460D-8F53-A07CC60C693A}" presName="connectorText" presStyleLbl="sibTrans2D1" presStyleIdx="0" presStyleCnt="2"/>
      <dgm:spPr/>
    </dgm:pt>
    <dgm:pt modelId="{FB886C4D-4D0B-434C-AF18-A33487B44C82}" type="pres">
      <dgm:prSet presAssocID="{51D203F3-19C7-40E3-9D1F-A10ED5760796}" presName="node" presStyleLbl="node1" presStyleIdx="1" presStyleCnt="3" custScaleX="240635">
        <dgm:presLayoutVars>
          <dgm:bulletEnabled val="1"/>
        </dgm:presLayoutVars>
      </dgm:prSet>
      <dgm:spPr/>
    </dgm:pt>
    <dgm:pt modelId="{F42EB338-757C-426F-B391-6302F4571061}" type="pres">
      <dgm:prSet presAssocID="{6F54EA40-2C85-4D35-B543-40CF6EFC00DF}" presName="sibTrans" presStyleLbl="sibTrans2D1" presStyleIdx="1" presStyleCnt="2"/>
      <dgm:spPr/>
    </dgm:pt>
    <dgm:pt modelId="{6504EBAB-937D-4442-953D-C8B6FD83E461}" type="pres">
      <dgm:prSet presAssocID="{6F54EA40-2C85-4D35-B543-40CF6EFC00DF}" presName="connectorText" presStyleLbl="sibTrans2D1" presStyleIdx="1" presStyleCnt="2"/>
      <dgm:spPr/>
    </dgm:pt>
    <dgm:pt modelId="{0A35F71E-20E3-4824-9A0C-4FD8D8F9BEF2}" type="pres">
      <dgm:prSet presAssocID="{5396636F-4AAF-4830-BB24-D2D37A1085C8}" presName="node" presStyleLbl="node1" presStyleIdx="2" presStyleCnt="3" custScaleX="239509">
        <dgm:presLayoutVars>
          <dgm:bulletEnabled val="1"/>
        </dgm:presLayoutVars>
      </dgm:prSet>
      <dgm:spPr/>
    </dgm:pt>
  </dgm:ptLst>
  <dgm:cxnLst>
    <dgm:cxn modelId="{82859D13-DDA5-4AAE-89D9-2DF78E0B880D}" type="presOf" srcId="{F2CFE25A-5EFB-460D-8F53-A07CC60C693A}" destId="{E15A0837-C800-4FBD-B078-C53A19832E9F}" srcOrd="1" destOrd="0" presId="urn:microsoft.com/office/officeart/2005/8/layout/process2"/>
    <dgm:cxn modelId="{29FC881A-EE1F-403D-9FD4-2D713A139032}" type="presOf" srcId="{5396636F-4AAF-4830-BB24-D2D37A1085C8}" destId="{0A35F71E-20E3-4824-9A0C-4FD8D8F9BEF2}" srcOrd="0" destOrd="0" presId="urn:microsoft.com/office/officeart/2005/8/layout/process2"/>
    <dgm:cxn modelId="{CDE2DE2E-8544-4E40-8E34-15CEA42D38E1}" type="presOf" srcId="{6F54EA40-2C85-4D35-B543-40CF6EFC00DF}" destId="{F42EB338-757C-426F-B391-6302F4571061}" srcOrd="0" destOrd="0" presId="urn:microsoft.com/office/officeart/2005/8/layout/process2"/>
    <dgm:cxn modelId="{D78A1166-68C2-4983-95F4-CAB71954BB66}" type="presOf" srcId="{22E2B709-08BB-4735-B61C-1D731015357D}" destId="{52717DD0-9C06-40C0-8F3C-DDBB113091F2}" srcOrd="0" destOrd="0" presId="urn:microsoft.com/office/officeart/2005/8/layout/process2"/>
    <dgm:cxn modelId="{CD97404C-813D-4E70-9FF3-8D0A8C532C79}" srcId="{83B24334-A6A2-4AEC-A386-77FCCEB4E0DF}" destId="{5396636F-4AAF-4830-BB24-D2D37A1085C8}" srcOrd="2" destOrd="0" parTransId="{768D275C-9EA6-4803-8CB2-C326A643BA03}" sibTransId="{E01B32C6-E54E-418C-B856-B888DA9BC2F0}"/>
    <dgm:cxn modelId="{17749E82-001B-446F-A7C3-9D2802E15D50}" type="presOf" srcId="{51D203F3-19C7-40E3-9D1F-A10ED5760796}" destId="{FB886C4D-4D0B-434C-AF18-A33487B44C82}" srcOrd="0" destOrd="0" presId="urn:microsoft.com/office/officeart/2005/8/layout/process2"/>
    <dgm:cxn modelId="{7D59CF98-AFCB-4846-AFD6-9AA19142CA8F}" srcId="{83B24334-A6A2-4AEC-A386-77FCCEB4E0DF}" destId="{51D203F3-19C7-40E3-9D1F-A10ED5760796}" srcOrd="1" destOrd="0" parTransId="{F1803534-65D1-4CBB-94A2-DE7879A93CB0}" sibTransId="{6F54EA40-2C85-4D35-B543-40CF6EFC00DF}"/>
    <dgm:cxn modelId="{D9F558C0-C132-4000-948F-B4E6A0E32640}" type="presOf" srcId="{6F54EA40-2C85-4D35-B543-40CF6EFC00DF}" destId="{6504EBAB-937D-4442-953D-C8B6FD83E461}" srcOrd="1" destOrd="0" presId="urn:microsoft.com/office/officeart/2005/8/layout/process2"/>
    <dgm:cxn modelId="{202DE3DA-5038-4C93-9E48-8080D2EC71C6}" srcId="{83B24334-A6A2-4AEC-A386-77FCCEB4E0DF}" destId="{22E2B709-08BB-4735-B61C-1D731015357D}" srcOrd="0" destOrd="0" parTransId="{108B1994-2B0E-49C6-AF72-954E1978A069}" sibTransId="{F2CFE25A-5EFB-460D-8F53-A07CC60C693A}"/>
    <dgm:cxn modelId="{CC53A9E4-3E95-4B74-8BB4-970A25291442}" type="presOf" srcId="{83B24334-A6A2-4AEC-A386-77FCCEB4E0DF}" destId="{54B15932-DC44-4BAC-815F-6284F54B5155}" srcOrd="0" destOrd="0" presId="urn:microsoft.com/office/officeart/2005/8/layout/process2"/>
    <dgm:cxn modelId="{FAAFADEC-8F3B-425A-A9C5-E5E57601B8CE}" type="presOf" srcId="{F2CFE25A-5EFB-460D-8F53-A07CC60C693A}" destId="{139D729E-6752-478F-9DD1-8113149B97CE}" srcOrd="0" destOrd="0" presId="urn:microsoft.com/office/officeart/2005/8/layout/process2"/>
    <dgm:cxn modelId="{8DE3679F-9491-4373-A6FB-5244A8468862}" type="presParOf" srcId="{54B15932-DC44-4BAC-815F-6284F54B5155}" destId="{52717DD0-9C06-40C0-8F3C-DDBB113091F2}" srcOrd="0" destOrd="0" presId="urn:microsoft.com/office/officeart/2005/8/layout/process2"/>
    <dgm:cxn modelId="{D7F51732-335F-4E24-AE57-3F9AF8913FDE}" type="presParOf" srcId="{54B15932-DC44-4BAC-815F-6284F54B5155}" destId="{139D729E-6752-478F-9DD1-8113149B97CE}" srcOrd="1" destOrd="0" presId="urn:microsoft.com/office/officeart/2005/8/layout/process2"/>
    <dgm:cxn modelId="{7D7CEF3D-E841-472F-A369-B5FA621457D6}" type="presParOf" srcId="{139D729E-6752-478F-9DD1-8113149B97CE}" destId="{E15A0837-C800-4FBD-B078-C53A19832E9F}" srcOrd="0" destOrd="0" presId="urn:microsoft.com/office/officeart/2005/8/layout/process2"/>
    <dgm:cxn modelId="{D7A9BF76-6F09-4190-B396-A284C0C207DC}" type="presParOf" srcId="{54B15932-DC44-4BAC-815F-6284F54B5155}" destId="{FB886C4D-4D0B-434C-AF18-A33487B44C82}" srcOrd="2" destOrd="0" presId="urn:microsoft.com/office/officeart/2005/8/layout/process2"/>
    <dgm:cxn modelId="{D029CD48-A9A6-4F0B-A08B-8F63218370DE}" type="presParOf" srcId="{54B15932-DC44-4BAC-815F-6284F54B5155}" destId="{F42EB338-757C-426F-B391-6302F4571061}" srcOrd="3" destOrd="0" presId="urn:microsoft.com/office/officeart/2005/8/layout/process2"/>
    <dgm:cxn modelId="{3528E4F5-889E-4E46-B288-8417012B432D}" type="presParOf" srcId="{F42EB338-757C-426F-B391-6302F4571061}" destId="{6504EBAB-937D-4442-953D-C8B6FD83E461}" srcOrd="0" destOrd="0" presId="urn:microsoft.com/office/officeart/2005/8/layout/process2"/>
    <dgm:cxn modelId="{159548FD-2E26-4CFE-B16B-49C475FCD901}" type="presParOf" srcId="{54B15932-DC44-4BAC-815F-6284F54B5155}" destId="{0A35F71E-20E3-4824-9A0C-4FD8D8F9BEF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B24334-A6A2-4AEC-A386-77FCCEB4E0D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2E2B709-08BB-4735-B61C-1D731015357D}">
      <dgm:prSet phldrT="[ข้อความ]" custT="1"/>
      <dgm:spPr/>
      <dgm:t>
        <a:bodyPr/>
        <a:lstStyle/>
        <a:p>
          <a: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สรุปผลการตรวจประเมินเพื่อมอบรับรอง</a:t>
          </a:r>
          <a:b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</a:br>
          <a: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สำนักงานสีเขียวที่เป็นมิตรกับสิ่งแวดล้อม</a:t>
          </a:r>
          <a:endParaRPr lang="en-US" sz="32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108B1994-2B0E-49C6-AF72-954E1978A069}" type="parTrans" cxnId="{202DE3DA-5038-4C93-9E48-8080D2EC71C6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2CFE25A-5EFB-460D-8F53-A07CC60C693A}" type="sibTrans" cxnId="{202DE3DA-5038-4C93-9E48-8080D2EC71C6}">
      <dgm:prSet custT="1"/>
      <dgm:spPr/>
      <dgm:t>
        <a:bodyPr/>
        <a:lstStyle/>
        <a:p>
          <a:endParaRPr lang="en-US" sz="240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51D203F3-19C7-40E3-9D1F-A10ED5760796}">
      <dgm:prSet phldrT="[ข้อความ]" custT="1"/>
      <dgm:spPr/>
      <dgm:t>
        <a:bodyPr/>
        <a:lstStyle/>
        <a:p>
          <a:r>
            <a: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รับโล่รางวัลพร้อมใบประกาศเกียรติคุณสำนักงานที่ผ่านการรับรองสำนักงานสีเขียว (</a:t>
          </a:r>
          <a:r>
            <a: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rPr>
            <a:t>Green Office)</a:t>
          </a:r>
        </a:p>
      </dgm:t>
    </dgm:pt>
    <dgm:pt modelId="{F1803534-65D1-4CBB-94A2-DE7879A93CB0}" type="parTrans" cxnId="{7D59CF98-AFCB-4846-AFD6-9AA19142CA8F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6F54EA40-2C85-4D35-B543-40CF6EFC00DF}" type="sibTrans" cxnId="{7D59CF98-AFCB-4846-AFD6-9AA19142CA8F}">
      <dgm:prSet custT="1"/>
      <dgm:spPr/>
      <dgm:t>
        <a:bodyPr/>
        <a:lstStyle/>
        <a:p>
          <a:endParaRPr lang="en-US" sz="240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54B15932-DC44-4BAC-815F-6284F54B5155}" type="pres">
      <dgm:prSet presAssocID="{83B24334-A6A2-4AEC-A386-77FCCEB4E0DF}" presName="linearFlow" presStyleCnt="0">
        <dgm:presLayoutVars>
          <dgm:resizeHandles val="exact"/>
        </dgm:presLayoutVars>
      </dgm:prSet>
      <dgm:spPr/>
    </dgm:pt>
    <dgm:pt modelId="{52717DD0-9C06-40C0-8F3C-DDBB113091F2}" type="pres">
      <dgm:prSet presAssocID="{22E2B709-08BB-4735-B61C-1D731015357D}" presName="node" presStyleLbl="node1" presStyleIdx="0" presStyleCnt="2" custScaleX="242483" custScaleY="115254">
        <dgm:presLayoutVars>
          <dgm:bulletEnabled val="1"/>
        </dgm:presLayoutVars>
      </dgm:prSet>
      <dgm:spPr/>
    </dgm:pt>
    <dgm:pt modelId="{139D729E-6752-478F-9DD1-8113149B97CE}" type="pres">
      <dgm:prSet presAssocID="{F2CFE25A-5EFB-460D-8F53-A07CC60C693A}" presName="sibTrans" presStyleLbl="sibTrans2D1" presStyleIdx="0" presStyleCnt="1"/>
      <dgm:spPr/>
    </dgm:pt>
    <dgm:pt modelId="{E15A0837-C800-4FBD-B078-C53A19832E9F}" type="pres">
      <dgm:prSet presAssocID="{F2CFE25A-5EFB-460D-8F53-A07CC60C693A}" presName="connectorText" presStyleLbl="sibTrans2D1" presStyleIdx="0" presStyleCnt="1"/>
      <dgm:spPr/>
    </dgm:pt>
    <dgm:pt modelId="{FB886C4D-4D0B-434C-AF18-A33487B44C82}" type="pres">
      <dgm:prSet presAssocID="{51D203F3-19C7-40E3-9D1F-A10ED5760796}" presName="node" presStyleLbl="node1" presStyleIdx="1" presStyleCnt="2" custScaleX="240635">
        <dgm:presLayoutVars>
          <dgm:bulletEnabled val="1"/>
        </dgm:presLayoutVars>
      </dgm:prSet>
      <dgm:spPr/>
    </dgm:pt>
  </dgm:ptLst>
  <dgm:cxnLst>
    <dgm:cxn modelId="{82859D13-DDA5-4AAE-89D9-2DF78E0B880D}" type="presOf" srcId="{F2CFE25A-5EFB-460D-8F53-A07CC60C693A}" destId="{E15A0837-C800-4FBD-B078-C53A19832E9F}" srcOrd="1" destOrd="0" presId="urn:microsoft.com/office/officeart/2005/8/layout/process2"/>
    <dgm:cxn modelId="{D78A1166-68C2-4983-95F4-CAB71954BB66}" type="presOf" srcId="{22E2B709-08BB-4735-B61C-1D731015357D}" destId="{52717DD0-9C06-40C0-8F3C-DDBB113091F2}" srcOrd="0" destOrd="0" presId="urn:microsoft.com/office/officeart/2005/8/layout/process2"/>
    <dgm:cxn modelId="{17749E82-001B-446F-A7C3-9D2802E15D50}" type="presOf" srcId="{51D203F3-19C7-40E3-9D1F-A10ED5760796}" destId="{FB886C4D-4D0B-434C-AF18-A33487B44C82}" srcOrd="0" destOrd="0" presId="urn:microsoft.com/office/officeart/2005/8/layout/process2"/>
    <dgm:cxn modelId="{7D59CF98-AFCB-4846-AFD6-9AA19142CA8F}" srcId="{83B24334-A6A2-4AEC-A386-77FCCEB4E0DF}" destId="{51D203F3-19C7-40E3-9D1F-A10ED5760796}" srcOrd="1" destOrd="0" parTransId="{F1803534-65D1-4CBB-94A2-DE7879A93CB0}" sibTransId="{6F54EA40-2C85-4D35-B543-40CF6EFC00DF}"/>
    <dgm:cxn modelId="{202DE3DA-5038-4C93-9E48-8080D2EC71C6}" srcId="{83B24334-A6A2-4AEC-A386-77FCCEB4E0DF}" destId="{22E2B709-08BB-4735-B61C-1D731015357D}" srcOrd="0" destOrd="0" parTransId="{108B1994-2B0E-49C6-AF72-954E1978A069}" sibTransId="{F2CFE25A-5EFB-460D-8F53-A07CC60C693A}"/>
    <dgm:cxn modelId="{CC53A9E4-3E95-4B74-8BB4-970A25291442}" type="presOf" srcId="{83B24334-A6A2-4AEC-A386-77FCCEB4E0DF}" destId="{54B15932-DC44-4BAC-815F-6284F54B5155}" srcOrd="0" destOrd="0" presId="urn:microsoft.com/office/officeart/2005/8/layout/process2"/>
    <dgm:cxn modelId="{FAAFADEC-8F3B-425A-A9C5-E5E57601B8CE}" type="presOf" srcId="{F2CFE25A-5EFB-460D-8F53-A07CC60C693A}" destId="{139D729E-6752-478F-9DD1-8113149B97CE}" srcOrd="0" destOrd="0" presId="urn:microsoft.com/office/officeart/2005/8/layout/process2"/>
    <dgm:cxn modelId="{8DE3679F-9491-4373-A6FB-5244A8468862}" type="presParOf" srcId="{54B15932-DC44-4BAC-815F-6284F54B5155}" destId="{52717DD0-9C06-40C0-8F3C-DDBB113091F2}" srcOrd="0" destOrd="0" presId="urn:microsoft.com/office/officeart/2005/8/layout/process2"/>
    <dgm:cxn modelId="{D7F51732-335F-4E24-AE57-3F9AF8913FDE}" type="presParOf" srcId="{54B15932-DC44-4BAC-815F-6284F54B5155}" destId="{139D729E-6752-478F-9DD1-8113149B97CE}" srcOrd="1" destOrd="0" presId="urn:microsoft.com/office/officeart/2005/8/layout/process2"/>
    <dgm:cxn modelId="{7D7CEF3D-E841-472F-A369-B5FA621457D6}" type="presParOf" srcId="{139D729E-6752-478F-9DD1-8113149B97CE}" destId="{E15A0837-C800-4FBD-B078-C53A19832E9F}" srcOrd="0" destOrd="0" presId="urn:microsoft.com/office/officeart/2005/8/layout/process2"/>
    <dgm:cxn modelId="{D7A9BF76-6F09-4190-B396-A284C0C207DC}" type="presParOf" srcId="{54B15932-DC44-4BAC-815F-6284F54B5155}" destId="{FB886C4D-4D0B-434C-AF18-A33487B44C8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17DD0-9C06-40C0-8F3C-DDBB113091F2}">
      <dsp:nvSpPr>
        <dsp:cNvPr id="0" name=""/>
        <dsp:cNvSpPr/>
      </dsp:nvSpPr>
      <dsp:spPr>
        <a:xfrm>
          <a:off x="-36867" y="2861"/>
          <a:ext cx="9674934" cy="1161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ประชาสัมพันธ์ เชิญชวน และรับสมัครสำนักงานเข้าร่วมโครงการ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ปี 2561 ส่งใบสมัครภายในวันที่ 31 มกราคม 2561</a:t>
          </a:r>
          <a:endParaRPr lang="en-US" sz="32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-2844" y="36884"/>
        <a:ext cx="9606888" cy="1093579"/>
      </dsp:txXfrm>
    </dsp:sp>
    <dsp:sp modelId="{139D729E-6752-478F-9DD1-8113149B97CE}">
      <dsp:nvSpPr>
        <dsp:cNvPr id="0" name=""/>
        <dsp:cNvSpPr/>
      </dsp:nvSpPr>
      <dsp:spPr>
        <a:xfrm rot="5400000">
          <a:off x="4611621" y="1189684"/>
          <a:ext cx="377956" cy="453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-5400000">
        <a:off x="4664535" y="1227480"/>
        <a:ext cx="272129" cy="264569"/>
      </dsp:txXfrm>
    </dsp:sp>
    <dsp:sp modelId="{FB886C4D-4D0B-434C-AF18-A33487B44C82}">
      <dsp:nvSpPr>
        <dsp:cNvPr id="0" name=""/>
        <dsp:cNvSpPr/>
      </dsp:nvSpPr>
      <dsp:spPr>
        <a:xfrm>
          <a:off x="0" y="1668429"/>
          <a:ext cx="9601200" cy="1007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ส่งเอกสารการประเมินตนเองเบื้องต้นพร้อมหลักฐานไปยังกรมส่งเสริมคุณภาพสิ่งแวดล้อม เพื่อพิจารณาคัดกรองเอกสาร ภายในวันที่ 9 กุมภาพันธ์ 2561</a:t>
          </a:r>
          <a:endParaRPr lang="en-US" sz="32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29520" y="1697949"/>
        <a:ext cx="9542160" cy="948843"/>
      </dsp:txXfrm>
    </dsp:sp>
    <dsp:sp modelId="{F42EB338-757C-426F-B391-6302F4571061}">
      <dsp:nvSpPr>
        <dsp:cNvPr id="0" name=""/>
        <dsp:cNvSpPr/>
      </dsp:nvSpPr>
      <dsp:spPr>
        <a:xfrm rot="5375641">
          <a:off x="4615910" y="2702941"/>
          <a:ext cx="380112" cy="453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-5400000">
        <a:off x="4669498" y="2739659"/>
        <a:ext cx="272129" cy="266078"/>
      </dsp:txXfrm>
    </dsp:sp>
    <dsp:sp modelId="{0A35F71E-20E3-4824-9A0C-4FD8D8F9BEF2}">
      <dsp:nvSpPr>
        <dsp:cNvPr id="0" name=""/>
        <dsp:cNvSpPr/>
      </dsp:nvSpPr>
      <dsp:spPr>
        <a:xfrm>
          <a:off x="33196" y="3183116"/>
          <a:ext cx="9556273" cy="1007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อบรมหน่วยงานและผู้ตรวจประเมินเพื่อให้ความรู้ความเข้าใจ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ในการดำเนินโครงการ (เดือนมีนาคม 2561)</a:t>
          </a:r>
          <a:endParaRPr lang="en-US" sz="32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62716" y="3212636"/>
        <a:ext cx="9497233" cy="948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17DD0-9C06-40C0-8F3C-DDBB113091F2}">
      <dsp:nvSpPr>
        <dsp:cNvPr id="0" name=""/>
        <dsp:cNvSpPr/>
      </dsp:nvSpPr>
      <dsp:spPr>
        <a:xfrm>
          <a:off x="-36867" y="2861"/>
          <a:ext cx="9674934" cy="1161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ตรวจเยี่ยม </a:t>
          </a:r>
          <a:r>
            <a:rPr lang="en-US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Coaching </a:t>
          </a:r>
          <a: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ให้คำแนะนำและดำเนินการปรับปรุง</a:t>
          </a:r>
          <a:b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</a:br>
          <a: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ตามเกณฑ์สำนักงานสีเขียว</a:t>
          </a:r>
          <a:endParaRPr lang="en-US" sz="32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-2844" y="36884"/>
        <a:ext cx="9606888" cy="1093579"/>
      </dsp:txXfrm>
    </dsp:sp>
    <dsp:sp modelId="{139D729E-6752-478F-9DD1-8113149B97CE}">
      <dsp:nvSpPr>
        <dsp:cNvPr id="0" name=""/>
        <dsp:cNvSpPr/>
      </dsp:nvSpPr>
      <dsp:spPr>
        <a:xfrm rot="5400000">
          <a:off x="4611621" y="1189684"/>
          <a:ext cx="377956" cy="453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-5400000">
        <a:off x="4664535" y="1227480"/>
        <a:ext cx="272129" cy="264569"/>
      </dsp:txXfrm>
    </dsp:sp>
    <dsp:sp modelId="{FB886C4D-4D0B-434C-AF18-A33487B44C82}">
      <dsp:nvSpPr>
        <dsp:cNvPr id="0" name=""/>
        <dsp:cNvSpPr/>
      </dsp:nvSpPr>
      <dsp:spPr>
        <a:xfrm>
          <a:off x="0" y="1668429"/>
          <a:ext cx="9601200" cy="1007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ตรวจประเมินสำนักงานสีเขียวในระดับพื้นที่</a:t>
          </a:r>
          <a:endParaRPr lang="en-US" sz="32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29520" y="1697949"/>
        <a:ext cx="9542160" cy="948843"/>
      </dsp:txXfrm>
    </dsp:sp>
    <dsp:sp modelId="{F42EB338-757C-426F-B391-6302F4571061}">
      <dsp:nvSpPr>
        <dsp:cNvPr id="0" name=""/>
        <dsp:cNvSpPr/>
      </dsp:nvSpPr>
      <dsp:spPr>
        <a:xfrm rot="5400000">
          <a:off x="4611621" y="2701510"/>
          <a:ext cx="377956" cy="453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-5400000">
        <a:off x="4664535" y="2739306"/>
        <a:ext cx="272129" cy="264569"/>
      </dsp:txXfrm>
    </dsp:sp>
    <dsp:sp modelId="{0A35F71E-20E3-4824-9A0C-4FD8D8F9BEF2}">
      <dsp:nvSpPr>
        <dsp:cNvPr id="0" name=""/>
        <dsp:cNvSpPr/>
      </dsp:nvSpPr>
      <dsp:spPr>
        <a:xfrm>
          <a:off x="22463" y="3180254"/>
          <a:ext cx="9556273" cy="1007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ตรวจประเมินสำนักงานในระดับดีเยี่ยม (หน่วยงานที่มีผลคะแนนการตรวจประเมินสำนักงานในระดับพื้นที่มากกว่า 90 คะแนน</a:t>
          </a:r>
          <a:r>
            <a:rPr lang="th-TH" sz="3200" b="1" kern="1200" dirty="0" err="1">
              <a:latin typeface="TH SarabunIT๙" panose="020B0500040200020003" pitchFamily="34" charset="-34"/>
              <a:cs typeface="TH SarabunIT๙" panose="020B0500040200020003" pitchFamily="34" charset="-34"/>
            </a:rPr>
            <a:t>ชึ้น</a:t>
          </a:r>
          <a: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ไป)</a:t>
          </a:r>
          <a:endParaRPr lang="en-US" sz="320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51983" y="3209774"/>
        <a:ext cx="9497233" cy="948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17DD0-9C06-40C0-8F3C-DDBB113091F2}">
      <dsp:nvSpPr>
        <dsp:cNvPr id="0" name=""/>
        <dsp:cNvSpPr/>
      </dsp:nvSpPr>
      <dsp:spPr>
        <a:xfrm>
          <a:off x="0" y="244"/>
          <a:ext cx="9601200" cy="1820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สรุปผลการตรวจประเมินเพื่อมอบรับรอง</a:t>
          </a:r>
          <a:b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</a:br>
          <a: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สำนักงานสีเขียวที่เป็นมิตรกับสิ่งแวดล้อม</a:t>
          </a:r>
          <a:endParaRPr lang="en-US" sz="3200" b="1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53329" y="53573"/>
        <a:ext cx="9494542" cy="1714136"/>
      </dsp:txXfrm>
    </dsp:sp>
    <dsp:sp modelId="{139D729E-6752-478F-9DD1-8113149B97CE}">
      <dsp:nvSpPr>
        <dsp:cNvPr id="0" name=""/>
        <dsp:cNvSpPr/>
      </dsp:nvSpPr>
      <dsp:spPr>
        <a:xfrm rot="5400000">
          <a:off x="4504385" y="1860534"/>
          <a:ext cx="592428" cy="710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-5400000">
        <a:off x="4587325" y="1919777"/>
        <a:ext cx="426548" cy="414700"/>
      </dsp:txXfrm>
    </dsp:sp>
    <dsp:sp modelId="{FB886C4D-4D0B-434C-AF18-A33487B44C82}">
      <dsp:nvSpPr>
        <dsp:cNvPr id="0" name=""/>
        <dsp:cNvSpPr/>
      </dsp:nvSpPr>
      <dsp:spPr>
        <a:xfrm>
          <a:off x="36586" y="2610944"/>
          <a:ext cx="9528027" cy="1579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รับโล่รางวัลพร้อมใบประกาศเกียรติคุณสำนักงานที่ผ่านการรับรองสำนักงานสีเขียว (</a:t>
          </a:r>
          <a:r>
            <a:rPr lang="en-US" sz="3200" b="1" kern="1200" dirty="0">
              <a:latin typeface="TH SarabunIT๙" panose="020B0500040200020003" pitchFamily="34" charset="-34"/>
              <a:cs typeface="TH SarabunIT๙" panose="020B0500040200020003" pitchFamily="34" charset="-34"/>
            </a:rPr>
            <a:t>Green Office)</a:t>
          </a:r>
        </a:p>
      </dsp:txBody>
      <dsp:txXfrm>
        <a:off x="82857" y="2657215"/>
        <a:ext cx="9435485" cy="1487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ส่วนหัว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h-TH" sz="1200"/>
            </a:lvl1pPr>
          </a:lstStyle>
          <a:p>
            <a:fld id="{0DCA0844-C266-46EC-A036-E1634F64C44A}" type="datetimeFigureOut">
              <a:rPr lang="th-TH"/>
              <a:t>10/01/61</a:t>
            </a:fld>
            <a:endParaRPr lang="th-TH"/>
          </a:p>
        </p:txBody>
      </p:sp>
      <p:sp>
        <p:nvSpPr>
          <p:cNvPr id="4" name="ตัวแทนส่วนท้าย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h-TH" sz="1200"/>
            </a:lvl1pPr>
          </a:lstStyle>
          <a:p>
            <a:fld id="{BCB088AA-226D-4237-A99F-5C4B97F43BA8}" type="slidenum">
              <a:rPr lang="th-TH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ส่วนหัว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h-TH" sz="1200"/>
            </a:lvl1pPr>
          </a:lstStyle>
          <a:p>
            <a:fld id="{28C08BCD-7B2F-4BCE-87AF-5D67EFFE4D17}" type="datetimeFigureOut">
              <a:t>1/10/2018</a:t>
            </a:fld>
            <a:endParaRPr lang="th-TH"/>
          </a:p>
        </p:txBody>
      </p:sp>
      <p:sp>
        <p:nvSpPr>
          <p:cNvPr id="4" name="ตัวแทนรูป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h-TH" sz="1200"/>
            </a:lvl1pPr>
          </a:lstStyle>
          <a:p>
            <a:fld id="{1B6A1353-EEA5-436B-AB14-1D84B195E669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h-TH"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h-TH"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h-TH"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h-TH"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h-TH"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th-TH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สี่เหลี่ยมมุมมนด้านเดียว 7"/>
          <p:cNvSpPr/>
          <p:nvPr/>
        </p:nvSpPr>
        <p:spPr bwMode="ltGray">
          <a:xfrm rot="10800000" flipH="1" flipV="1">
            <a:off x="6926759" y="228598"/>
            <a:ext cx="503505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th-TH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th-TH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th-TH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lang="th-TH"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</p:spPr>
        <p:txBody>
          <a:bodyPr anchor="b"/>
          <a:lstStyle>
            <a:lvl1pPr marL="0" indent="0" algn="l" latinLnBrk="0">
              <a:spcBef>
                <a:spcPts val="0"/>
              </a:spcBef>
              <a:buNone/>
              <a:defRPr lang="th-TH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latinLnBrk="0">
              <a:buNone/>
              <a:defRPr lang="th-TH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th-TH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th-TH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th-TH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th-TH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th-TH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th-TH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th-TH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E36636D-D922-432D-A958-524484B5923D}" type="datetimeFigureOut">
              <a:rPr lang="th-TH" smtClean="0"/>
              <a:pPr/>
              <a:t>10/01/61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28FB93-0A08-4E7D-8E63-9EFA29F1E09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4642450"/>
          </a:xfrm>
        </p:spPr>
        <p:txBody>
          <a:bodyPr vert="horz" lIns="91440" tIns="45720" rIns="91440" bIns="45720" rtlCol="0" anchor="b">
            <a:normAutofit/>
          </a:bodyPr>
          <a:lstStyle>
            <a:lvl1pPr latinLnBrk="0">
              <a:defRPr lang="th-TH"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872936" y="5029200"/>
            <a:ext cx="3782586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th-TH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latinLnBrk="0">
              <a:buNone/>
              <a:defRPr lang="th-TH" sz="1200"/>
            </a:lvl2pPr>
            <a:lvl3pPr marL="914400" indent="0" latinLnBrk="0">
              <a:buNone/>
              <a:defRPr lang="th-TH" sz="1000"/>
            </a:lvl3pPr>
            <a:lvl4pPr marL="1371600" indent="0" latinLnBrk="0">
              <a:buNone/>
              <a:defRPr lang="th-TH" sz="900"/>
            </a:lvl4pPr>
            <a:lvl5pPr marL="1828800" indent="0" latinLnBrk="0">
              <a:buNone/>
              <a:defRPr lang="th-TH" sz="900"/>
            </a:lvl5pPr>
            <a:lvl6pPr marL="2286000" indent="0" latinLnBrk="0">
              <a:buNone/>
              <a:defRPr lang="th-TH" sz="900"/>
            </a:lvl6pPr>
            <a:lvl7pPr marL="2743200" indent="0" latinLnBrk="0">
              <a:buNone/>
              <a:defRPr lang="th-TH" sz="900"/>
            </a:lvl7pPr>
            <a:lvl8pPr marL="3200400" indent="0" latinLnBrk="0">
              <a:buNone/>
              <a:defRPr lang="th-TH" sz="900"/>
            </a:lvl8pPr>
            <a:lvl9pPr marL="3657600" indent="0" latinLnBrk="0">
              <a:buNone/>
              <a:defRPr lang="th-TH"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pPr/>
              <a:t>1/10/2018</a:t>
            </a:fld>
            <a:endParaRPr lang="th-TH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pPr/>
              <a:t>‹#›</a:t>
            </a:fld>
            <a:endParaRPr lang="th-TH"/>
          </a:p>
        </p:txBody>
      </p:sp>
      <p:sp>
        <p:nvSpPr>
          <p:cNvPr id="21" name="สี่เหลี่ยมมุมมนด้านเดียว"/>
          <p:cNvSpPr/>
          <p:nvPr/>
        </p:nvSpPr>
        <p:spPr bwMode="ltGray">
          <a:xfrm rot="10800000" flipV="1">
            <a:off x="227013" y="234351"/>
            <a:ext cx="7238999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th-TH" sz="2400"/>
            </a:lvl1pPr>
            <a:lvl2pPr marL="457200" indent="0" latinLnBrk="0">
              <a:buNone/>
              <a:defRPr lang="th-TH" sz="2800"/>
            </a:lvl2pPr>
            <a:lvl3pPr marL="914400" indent="0" latinLnBrk="0">
              <a:buNone/>
              <a:defRPr lang="th-TH" sz="2400"/>
            </a:lvl3pPr>
            <a:lvl4pPr marL="1371600" indent="0" latinLnBrk="0">
              <a:buNone/>
              <a:defRPr lang="th-TH" sz="2000"/>
            </a:lvl4pPr>
            <a:lvl5pPr marL="1828800" indent="0" latinLnBrk="0">
              <a:buNone/>
              <a:defRPr lang="th-TH" sz="2000"/>
            </a:lvl5pPr>
            <a:lvl6pPr marL="2286000" indent="0" latinLnBrk="0">
              <a:buNone/>
              <a:defRPr lang="th-TH" sz="2000"/>
            </a:lvl6pPr>
            <a:lvl7pPr marL="2743200" indent="0" latinLnBrk="0">
              <a:buNone/>
              <a:defRPr lang="th-TH" sz="2000"/>
            </a:lvl7pPr>
            <a:lvl8pPr marL="3200400" indent="0" latinLnBrk="0">
              <a:buNone/>
              <a:defRPr lang="th-TH" sz="2000"/>
            </a:lvl8pPr>
            <a:lvl9pPr marL="3657600" indent="0" latinLnBrk="0">
              <a:buNone/>
              <a:defRPr lang="th-TH"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th-TH"/>
            </a:lvl5pPr>
            <a:lvl6pPr marL="1371600" latinLnBrk="0">
              <a:defRPr lang="th-TH"/>
            </a:lvl6pPr>
            <a:lvl7pPr marL="1600200" latinLnBrk="0">
              <a:defRPr lang="th-TH"/>
            </a:lvl7pPr>
            <a:lvl8pPr marL="1828800" latinLnBrk="0">
              <a:defRPr lang="th-TH" baseline="0"/>
            </a:lvl8pPr>
            <a:lvl9pPr marL="2057400" latinLnBrk="0">
              <a:defRPr lang="th-TH" baseline="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1/10/2018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293813" y="582613"/>
            <a:ext cx="8183562" cy="5589587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1/10/2018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th-TH"/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705974" y="582613"/>
            <a:ext cx="1951037" cy="558958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th-TH"/>
            </a:lvl5pPr>
            <a:lvl6pPr latinLnBrk="0">
              <a:defRPr lang="th-TH"/>
            </a:lvl6pPr>
            <a:lvl7pPr latinLnBrk="0">
              <a:defRPr lang="th-TH" baseline="0"/>
            </a:lvl7pPr>
            <a:lvl8pPr latinLnBrk="0">
              <a:defRPr lang="th-TH" baseline="0"/>
            </a:lvl8pPr>
            <a:lvl9pPr latinLnBrk="0">
              <a:defRPr lang="th-TH" baseline="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1/10/2018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ภาพนิ่งชื่อเรื่องพร้อม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lang="th-TH"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th-TH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 latinLnBrk="0">
              <a:buNone/>
              <a:defRPr lang="th-TH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th-TH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th-TH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th-TH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th-TH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th-TH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th-TH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th-TH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1/10/2018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th-TH"/>
          </a:p>
        </p:txBody>
      </p:sp>
      <p:sp>
        <p:nvSpPr>
          <p:cNvPr id="14" name="ตัวแทนรูปภาพ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 latinLnBrk="0">
              <a:buNone/>
              <a:defRPr lang="th-TH"/>
            </a:lvl1pPr>
          </a:lstStyle>
          <a:p>
            <a:r>
              <a:rPr lang="th-TH"/>
              <a:t>คลิกไอคอนเพื่อเพิ่มรูปภาพ</a:t>
            </a:r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มุมมนด้านเดียว 9"/>
          <p:cNvSpPr/>
          <p:nvPr/>
        </p:nvSpPr>
        <p:spPr bwMode="ltGray">
          <a:xfrm rot="10800000" flipV="1">
            <a:off x="219973" y="234351"/>
            <a:ext cx="7237410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</p:spPr>
        <p:txBody>
          <a:bodyPr anchor="b">
            <a:noAutofit/>
          </a:bodyPr>
          <a:lstStyle>
            <a:lvl1pPr algn="l" latinLnBrk="0">
              <a:defRPr lang="th-TH" sz="5400" b="0" cap="none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h-TH" sz="20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th-TH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h-TH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h-TH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h-TH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h-TH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h-TH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h-TH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h-TH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1/10/2018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สอง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293813" y="1981200"/>
            <a:ext cx="4648201" cy="4191000"/>
          </a:xfrm>
        </p:spPr>
        <p:txBody>
          <a:bodyPr>
            <a:normAutofit/>
          </a:bodyPr>
          <a:lstStyle>
            <a:lvl1pPr latinLnBrk="0">
              <a:defRPr lang="th-TH" sz="2400"/>
            </a:lvl1pPr>
            <a:lvl2pPr latinLnBrk="0">
              <a:defRPr lang="th-TH" sz="2000"/>
            </a:lvl2pPr>
            <a:lvl3pPr latinLnBrk="0">
              <a:defRPr lang="th-TH" sz="1800"/>
            </a:lvl3pPr>
            <a:lvl4pPr latinLnBrk="0">
              <a:defRPr lang="th-TH" sz="1600"/>
            </a:lvl4pPr>
            <a:lvl5pPr latinLnBrk="0">
              <a:defRPr lang="th-TH" sz="1600"/>
            </a:lvl5pPr>
            <a:lvl6pPr marL="1371600" latinLnBrk="0">
              <a:defRPr lang="th-TH" sz="1600"/>
            </a:lvl6pPr>
            <a:lvl7pPr marL="1600200" latinLnBrk="0">
              <a:defRPr lang="th-TH" sz="1600"/>
            </a:lvl7pPr>
            <a:lvl8pPr marL="1828800" latinLnBrk="0">
              <a:defRPr lang="th-TH" sz="1600"/>
            </a:lvl8pPr>
            <a:lvl9pPr marL="2057400" latinLnBrk="0">
              <a:defRPr lang="th-TH" sz="16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46811" y="1981200"/>
            <a:ext cx="4648203" cy="4191000"/>
          </a:xfrm>
        </p:spPr>
        <p:txBody>
          <a:bodyPr>
            <a:normAutofit/>
          </a:bodyPr>
          <a:lstStyle>
            <a:lvl1pPr latinLnBrk="0">
              <a:defRPr lang="th-TH" sz="2400"/>
            </a:lvl1pPr>
            <a:lvl2pPr latinLnBrk="0">
              <a:defRPr lang="th-TH" sz="2000"/>
            </a:lvl2pPr>
            <a:lvl3pPr latinLnBrk="0">
              <a:defRPr lang="th-TH" sz="1800"/>
            </a:lvl3pPr>
            <a:lvl4pPr latinLnBrk="0">
              <a:defRPr lang="th-TH" sz="1600"/>
            </a:lvl4pPr>
            <a:lvl5pPr marL="1143000" latinLnBrk="0">
              <a:defRPr lang="th-TH" sz="1600"/>
            </a:lvl5pPr>
            <a:lvl6pPr marL="1371600" latinLnBrk="0">
              <a:defRPr lang="th-TH" sz="1600"/>
            </a:lvl6pPr>
            <a:lvl7pPr marL="1600200" latinLnBrk="0">
              <a:defRPr lang="th-TH" sz="1600"/>
            </a:lvl7pPr>
            <a:lvl8pPr marL="1828800" latinLnBrk="0">
              <a:defRPr lang="th-TH" sz="1600"/>
            </a:lvl8pPr>
            <a:lvl9pPr marL="2057400" latinLnBrk="0">
              <a:defRPr lang="th-TH" sz="16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1/10/2018</a:t>
            </a:fld>
            <a:endParaRPr lang="th-TH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th-TH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h-TH" sz="2400" b="0"/>
            </a:lvl1pPr>
            <a:lvl2pPr marL="457200" indent="0" latinLnBrk="0">
              <a:buNone/>
              <a:defRPr lang="th-TH" sz="2000" b="1"/>
            </a:lvl2pPr>
            <a:lvl3pPr marL="914400" indent="0" latinLnBrk="0">
              <a:buNone/>
              <a:defRPr lang="th-TH" sz="1800" b="1"/>
            </a:lvl3pPr>
            <a:lvl4pPr marL="1371600" indent="0" latinLnBrk="0">
              <a:buNone/>
              <a:defRPr lang="th-TH" sz="1600" b="1"/>
            </a:lvl4pPr>
            <a:lvl5pPr marL="1828800" indent="0" latinLnBrk="0">
              <a:buNone/>
              <a:defRPr lang="th-TH" sz="1600" b="1"/>
            </a:lvl5pPr>
            <a:lvl6pPr marL="2286000" indent="0" latinLnBrk="0">
              <a:buNone/>
              <a:defRPr lang="th-TH" sz="1600" b="1"/>
            </a:lvl6pPr>
            <a:lvl7pPr marL="2743200" indent="0" latinLnBrk="0">
              <a:buNone/>
              <a:defRPr lang="th-TH" sz="1600" b="1"/>
            </a:lvl7pPr>
            <a:lvl8pPr marL="3200400" indent="0" latinLnBrk="0">
              <a:buNone/>
              <a:defRPr lang="th-TH" sz="1600" b="1"/>
            </a:lvl8pPr>
            <a:lvl9pPr marL="3657600" indent="0" latinLnBrk="0">
              <a:buNone/>
              <a:defRPr lang="th-TH"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293813" y="2819400"/>
            <a:ext cx="4645152" cy="3352800"/>
          </a:xfrm>
        </p:spPr>
        <p:txBody>
          <a:bodyPr/>
          <a:lstStyle>
            <a:lvl1pPr latinLnBrk="0">
              <a:defRPr lang="th-TH" sz="2400"/>
            </a:lvl1pPr>
            <a:lvl2pPr latinLnBrk="0">
              <a:defRPr lang="th-TH" sz="2000"/>
            </a:lvl2pPr>
            <a:lvl3pPr latinLnBrk="0">
              <a:defRPr lang="th-TH" sz="1800"/>
            </a:lvl3pPr>
            <a:lvl4pPr latinLnBrk="0">
              <a:defRPr lang="th-TH" sz="1600"/>
            </a:lvl4pPr>
            <a:lvl5pPr latinLnBrk="0">
              <a:defRPr lang="th-TH" sz="1600"/>
            </a:lvl5pPr>
            <a:lvl6pPr marL="1371600" latinLnBrk="0">
              <a:defRPr lang="th-TH" sz="1600"/>
            </a:lvl6pPr>
            <a:lvl7pPr marL="1600200" latinLnBrk="0">
              <a:defRPr lang="th-TH" sz="1600"/>
            </a:lvl7pPr>
            <a:lvl8pPr marL="1828800" latinLnBrk="0">
              <a:defRPr lang="th-TH" sz="1600" baseline="0"/>
            </a:lvl8pPr>
            <a:lvl9pPr marL="2057400" latinLnBrk="0">
              <a:defRPr lang="th-TH" sz="1600" baseline="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249862" y="1981200"/>
            <a:ext cx="4645152" cy="7620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h-TH" sz="2400" b="0"/>
            </a:lvl1pPr>
            <a:lvl2pPr marL="457200" indent="0" latinLnBrk="0">
              <a:buNone/>
              <a:defRPr lang="th-TH" sz="2000" b="1"/>
            </a:lvl2pPr>
            <a:lvl3pPr marL="914400" indent="0" latinLnBrk="0">
              <a:buNone/>
              <a:defRPr lang="th-TH" sz="1800" b="1"/>
            </a:lvl3pPr>
            <a:lvl4pPr marL="1371600" indent="0" latinLnBrk="0">
              <a:buNone/>
              <a:defRPr lang="th-TH" sz="1600" b="1"/>
            </a:lvl4pPr>
            <a:lvl5pPr marL="1828800" indent="0" latinLnBrk="0">
              <a:buNone/>
              <a:defRPr lang="th-TH" sz="1600" b="1"/>
            </a:lvl5pPr>
            <a:lvl6pPr marL="2286000" indent="0" latinLnBrk="0">
              <a:buNone/>
              <a:defRPr lang="th-TH" sz="1600" b="1"/>
            </a:lvl6pPr>
            <a:lvl7pPr marL="2743200" indent="0" latinLnBrk="0">
              <a:buNone/>
              <a:defRPr lang="th-TH" sz="1600" b="1"/>
            </a:lvl7pPr>
            <a:lvl8pPr marL="3200400" indent="0" latinLnBrk="0">
              <a:buNone/>
              <a:defRPr lang="th-TH" sz="1600" b="1"/>
            </a:lvl8pPr>
            <a:lvl9pPr marL="3657600" indent="0" latinLnBrk="0">
              <a:buNone/>
              <a:defRPr lang="th-TH"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249862" y="2819400"/>
            <a:ext cx="4645152" cy="3352800"/>
          </a:xfrm>
        </p:spPr>
        <p:txBody>
          <a:bodyPr/>
          <a:lstStyle>
            <a:lvl1pPr latinLnBrk="0">
              <a:defRPr lang="th-TH" sz="2400"/>
            </a:lvl1pPr>
            <a:lvl2pPr latinLnBrk="0">
              <a:defRPr lang="th-TH" sz="2000"/>
            </a:lvl2pPr>
            <a:lvl3pPr latinLnBrk="0">
              <a:defRPr lang="th-TH" sz="1800"/>
            </a:lvl3pPr>
            <a:lvl4pPr latinLnBrk="0">
              <a:defRPr lang="th-TH" sz="1600"/>
            </a:lvl4pPr>
            <a:lvl5pPr marL="1143000" latinLnBrk="0">
              <a:defRPr lang="th-TH" sz="1600"/>
            </a:lvl5pPr>
            <a:lvl6pPr marL="1371600" latinLnBrk="0">
              <a:defRPr lang="th-TH" sz="1600"/>
            </a:lvl6pPr>
            <a:lvl7pPr marL="1600200" latinLnBrk="0">
              <a:defRPr lang="th-TH" sz="1600"/>
            </a:lvl7pPr>
            <a:lvl8pPr marL="1828800" latinLnBrk="0">
              <a:defRPr lang="th-TH" sz="1600"/>
            </a:lvl8pPr>
            <a:lvl9pPr marL="2057400" latinLnBrk="0">
              <a:defRPr lang="th-TH" sz="16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1/10/2018</a:t>
            </a:fld>
            <a:endParaRPr lang="th-TH"/>
          </a:p>
        </p:txBody>
      </p:sp>
      <p:sp>
        <p:nvSpPr>
          <p:cNvPr id="8" name="ตัวแทนส่วนท้า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1/10/2018</a:t>
            </a:fld>
            <a:endParaRPr lang="th-TH"/>
          </a:p>
        </p:txBody>
      </p:sp>
      <p:sp>
        <p:nvSpPr>
          <p:cNvPr id="4" name="ตัวแทนส่วนท้า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1/10/2018</a:t>
            </a:fld>
            <a:endParaRPr lang="th-TH"/>
          </a:p>
        </p:txBody>
      </p:sp>
      <p:sp>
        <p:nvSpPr>
          <p:cNvPr id="3" name="ตัวแทนส่วนท้า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th-TH"/>
          </a:p>
        </p:txBody>
      </p:sp>
      <p:sp>
        <p:nvSpPr>
          <p:cNvPr id="10" name="สี่เหลี่ยมมุมมนด้านเดียว 9"/>
          <p:cNvSpPr/>
          <p:nvPr/>
        </p:nvSpPr>
        <p:spPr bwMode="ltGray">
          <a:xfrm rot="10800000" flipH="1" flipV="1">
            <a:off x="4722814" y="234351"/>
            <a:ext cx="7237538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anchor="b">
            <a:normAutofit/>
          </a:bodyPr>
          <a:lstStyle>
            <a:lvl1pPr algn="l" latinLnBrk="0">
              <a:defRPr lang="th-TH"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th-TH"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latinLnBrk="0">
              <a:buNone/>
              <a:defRPr lang="th-TH" sz="1200"/>
            </a:lvl2pPr>
            <a:lvl3pPr marL="914400" indent="0" latinLnBrk="0">
              <a:buNone/>
              <a:defRPr lang="th-TH" sz="1000"/>
            </a:lvl3pPr>
            <a:lvl4pPr marL="1371600" indent="0" latinLnBrk="0">
              <a:buNone/>
              <a:defRPr lang="th-TH" sz="900"/>
            </a:lvl4pPr>
            <a:lvl5pPr marL="1828800" indent="0" latinLnBrk="0">
              <a:buNone/>
              <a:defRPr lang="th-TH" sz="900"/>
            </a:lvl5pPr>
            <a:lvl6pPr marL="2286000" indent="0" latinLnBrk="0">
              <a:buNone/>
              <a:defRPr lang="th-TH" sz="900"/>
            </a:lvl6pPr>
            <a:lvl7pPr marL="2743200" indent="0" latinLnBrk="0">
              <a:buNone/>
              <a:defRPr lang="th-TH" sz="900"/>
            </a:lvl7pPr>
            <a:lvl8pPr marL="3200400" indent="0" latinLnBrk="0">
              <a:buNone/>
              <a:defRPr lang="th-TH" sz="900"/>
            </a:lvl8pPr>
            <a:lvl9pPr marL="3657600" indent="0" latinLnBrk="0">
              <a:buNone/>
              <a:defRPr lang="th-TH"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pPr/>
              <a:t>1/10/2018</a:t>
            </a:fld>
            <a:endParaRPr lang="th-TH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pPr/>
              <a:t>‹#›</a:t>
            </a:fld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945139" y="465285"/>
            <a:ext cx="6786614" cy="5249716"/>
          </a:xfrm>
        </p:spPr>
        <p:txBody>
          <a:bodyPr>
            <a:normAutofit/>
          </a:bodyPr>
          <a:lstStyle>
            <a:lvl1pPr latinLnBrk="0">
              <a:defRPr lang="th-TH" sz="2400"/>
            </a:lvl1pPr>
            <a:lvl2pPr latinLnBrk="0">
              <a:defRPr lang="th-TH" sz="2000"/>
            </a:lvl2pPr>
            <a:lvl3pPr latinLnBrk="0">
              <a:defRPr lang="th-TH" sz="1800"/>
            </a:lvl3pPr>
            <a:lvl4pPr latinLnBrk="0">
              <a:defRPr lang="th-TH" sz="1600"/>
            </a:lvl4pPr>
            <a:lvl5pPr latinLnBrk="0">
              <a:defRPr lang="th-TH" sz="1600"/>
            </a:lvl5pPr>
            <a:lvl6pPr latinLnBrk="0">
              <a:defRPr lang="th-TH" sz="1600"/>
            </a:lvl6pPr>
            <a:lvl7pPr latinLnBrk="0">
              <a:defRPr lang="th-TH" sz="1600"/>
            </a:lvl7pPr>
            <a:lvl8pPr latinLnBrk="0">
              <a:defRPr lang="th-TH" sz="1600"/>
            </a:lvl8pPr>
            <a:lvl9pPr latinLnBrk="0">
              <a:defRPr lang="th-TH" sz="16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th-TH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th-TH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th-TH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สี่เหลี่ยมมุมมนด้านเดียว 9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h-TH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E36636D-D922-432D-A958-524484B5923D}" type="datetimeFigureOut">
              <a:rPr lang="th-TH" smtClean="0"/>
              <a:pPr/>
              <a:t>10/01/61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3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h-TH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h-TH"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28FB93-0A08-4E7D-8E63-9EFA29F1E09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th-TH" sz="4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eaLnBrk="1" latinLnBrk="0" hangingPunct="1">
        <a:defRPr lang="th-TH">
          <a:solidFill>
            <a:schemeClr val="tx2"/>
          </a:solidFill>
        </a:defRPr>
      </a:lvl2pPr>
      <a:lvl3pPr eaLnBrk="1" latinLnBrk="0" hangingPunct="1">
        <a:defRPr lang="th-TH">
          <a:solidFill>
            <a:schemeClr val="tx2"/>
          </a:solidFill>
        </a:defRPr>
      </a:lvl3pPr>
      <a:lvl4pPr eaLnBrk="1" latinLnBrk="0" hangingPunct="1">
        <a:defRPr lang="th-TH">
          <a:solidFill>
            <a:schemeClr val="tx2"/>
          </a:solidFill>
        </a:defRPr>
      </a:lvl4pPr>
      <a:lvl5pPr eaLnBrk="1" latinLnBrk="0" hangingPunct="1">
        <a:defRPr lang="th-TH">
          <a:solidFill>
            <a:schemeClr val="tx2"/>
          </a:solidFill>
        </a:defRPr>
      </a:lvl5pPr>
      <a:lvl6pPr eaLnBrk="1" latinLnBrk="0" hangingPunct="1">
        <a:defRPr lang="th-TH">
          <a:solidFill>
            <a:schemeClr val="tx2"/>
          </a:solidFill>
        </a:defRPr>
      </a:lvl6pPr>
      <a:lvl7pPr eaLnBrk="1" latinLnBrk="0" hangingPunct="1">
        <a:defRPr lang="th-TH">
          <a:solidFill>
            <a:schemeClr val="tx2"/>
          </a:solidFill>
        </a:defRPr>
      </a:lvl7pPr>
      <a:lvl8pPr eaLnBrk="1" latinLnBrk="0" hangingPunct="1">
        <a:defRPr lang="th-TH">
          <a:solidFill>
            <a:schemeClr val="tx2"/>
          </a:solidFill>
        </a:defRPr>
      </a:lvl8pPr>
      <a:lvl9pPr eaLnBrk="1" latinLnBrk="0" hangingPunct="1">
        <a:defRPr lang="th-TH"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lang="th-TH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th-TH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th-TH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th-TH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th-TH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th-TH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th-TH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th-TH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lang="th-TH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th-TH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green-office-2017-criteria-rev02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3648;&#3629;&#3585;&#3626;&#3634;&#3619;&#3629;&#3657;&#3634;&#3591;&#3629;&#3636;&#3591;/&#3651;&#3610;&#3626;&#3617;-&#3588;&#3619;greenof2561.pdf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3648;&#3629;&#3585;&#3626;&#3634;&#3619;&#3629;&#3657;&#3634;&#3591;&#3629;&#3636;&#3591;/form-&#3649;&#3610;&#3610;&#3605;&#3619;&#3623;&#3592;&#3611;&#3619;&#3632;&#3648;&#3617;-&#3609;&#3648;&#3610;-&#3629;&#3591;&#3605;-&#3609;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sz="6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แนวทางการพัฒนาสู่สำนักงานที่เป็นมิตรกับสิ่งแวดล้อม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93992" y="4648200"/>
            <a:ext cx="4201213" cy="990599"/>
          </a:xfrm>
        </p:spPr>
        <p:txBody>
          <a:bodyPr>
            <a:normAutofit/>
          </a:bodyPr>
          <a:lstStyle/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กรมส่งเสริมคุณภาพสิ่งแวดล้อม</a:t>
            </a:r>
          </a:p>
        </p:txBody>
      </p:sp>
      <p:pic>
        <p:nvPicPr>
          <p:cNvPr id="14" name="ตัวแทนรูปภาพ 13">
            <a:extLst>
              <a:ext uri="{FF2B5EF4-FFF2-40B4-BE49-F238E27FC236}">
                <a16:creationId xmlns:a16="http://schemas.microsoft.com/office/drawing/2014/main" id="{BB5E67FC-8DCB-4537-A98B-16D197C333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6" b="16656"/>
          <a:stretch>
            <a:fillRect/>
          </a:stretch>
        </p:blipFill>
        <p:spPr>
          <a:xfrm>
            <a:off x="5561012" y="457200"/>
            <a:ext cx="6293510" cy="5303520"/>
          </a:xfrm>
          <a:prstGeom prst="round1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0EC0F57-405E-4EFF-9DF9-E87BAC573664}"/>
              </a:ext>
            </a:extLst>
          </p:cNvPr>
          <p:cNvSpPr/>
          <p:nvPr/>
        </p:nvSpPr>
        <p:spPr>
          <a:xfrm>
            <a:off x="1712911" y="1143000"/>
            <a:ext cx="8763000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1422400">
              <a:spcBef>
                <a:spcPct val="0"/>
              </a:spcBef>
              <a:spcAft>
                <a:spcPct val="35000"/>
              </a:spcAft>
            </a:pPr>
            <a:r>
              <a:rPr lang="th-TH" sz="4400" b="1" dirty="0">
                <a:solidFill>
                  <a:schemeClr val="lt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สรุปผลการตรวจประเมินเพื่อมอบรับรอง</a:t>
            </a:r>
            <a:br>
              <a:rPr lang="th-TH" sz="4400" b="1" dirty="0">
                <a:solidFill>
                  <a:schemeClr val="lt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400" b="1" dirty="0">
                <a:solidFill>
                  <a:schemeClr val="lt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สำนักงานสีเขียวที่เป็นมิตรกับสิ่งแวดล้อม</a:t>
            </a:r>
            <a:endParaRPr lang="en-US" sz="4400" b="1" dirty="0">
              <a:solidFill>
                <a:schemeClr val="lt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245F09B-61AE-48BF-B79A-74D498B69005}"/>
              </a:ext>
            </a:extLst>
          </p:cNvPr>
          <p:cNvSpPr/>
          <p:nvPr/>
        </p:nvSpPr>
        <p:spPr>
          <a:xfrm>
            <a:off x="1712911" y="2630972"/>
            <a:ext cx="8763000" cy="144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th-TH" sz="4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รับโล่รางวัลพร้อมใบประกาศเกียรติคุณสำนักงานที่</a:t>
            </a:r>
          </a:p>
          <a:p>
            <a:pPr lvl="0" algn="ctr"/>
            <a:r>
              <a:rPr lang="th-TH" sz="4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ผ่านการรับรองสำนักงานสีเขียว (</a:t>
            </a:r>
            <a:r>
              <a:rPr lang="en-US" sz="4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Green Office)</a:t>
            </a:r>
          </a:p>
        </p:txBody>
      </p:sp>
      <p:pic>
        <p:nvPicPr>
          <p:cNvPr id="5" name="กราฟิก 4" descr="แชร์">
            <a:hlinkClick r:id="rId2" action="ppaction://hlinkfile"/>
            <a:extLst>
              <a:ext uri="{FF2B5EF4-FFF2-40B4-BE49-F238E27FC236}">
                <a16:creationId xmlns:a16="http://schemas.microsoft.com/office/drawing/2014/main" id="{4332CEB7-3EC2-4B80-B72A-45A8B99BA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4812" y="4343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9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42F1C6C0-5E6F-4E21-8855-A7E1792BF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304800"/>
            <a:ext cx="11506200" cy="960438"/>
          </a:xfrm>
          <a:solidFill>
            <a:schemeClr val="bg2">
              <a:lumMod val="25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66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แนวทางการพัฒนาสู่สำนักงานที่เป็นมิตรกับสิ่งแวดล้อม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4294967295"/>
          </p:nvPr>
        </p:nvSpPr>
        <p:spPr>
          <a:xfrm>
            <a:off x="1751012" y="1447800"/>
            <a:ext cx="8839200" cy="486792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แผนการดำเนินงานประจำปี 2561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การสมัครเข้าร่วมโครงการ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แบบประเมินเบื้องต้นและรายละเอียด</a:t>
            </a:r>
            <a:r>
              <a:rPr lang="th-TH" sz="4800" b="1" dirty="0" err="1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อื่นๆ</a:t>
            </a:r>
            <a:endParaRPr lang="th-TH" sz="4800" b="1" dirty="0">
              <a:solidFill>
                <a:schemeClr val="accent5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เกณฑ์การประเมินสำนักงานสีเขียว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ตัวอย่างการดำเนินงานสำนักงานสีเขียวที่ผ่านมา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เคล็ด (ไม่) ลับ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h-TH" sz="4800" b="1" dirty="0">
                <a:solidFill>
                  <a:schemeClr val="accent5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ถาม-ตอบ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h-TH" sz="3600" dirty="0">
              <a:solidFill>
                <a:schemeClr val="accent5">
                  <a:lumMod val="7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544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6EF67C01-51E6-41A9-87FE-A5741493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แผนการดำเนินงานโครงการประเมินสำนักงานสีเขียวที่เป็นมิตรกับสิ่งแวดล้อม (Green Office) </a:t>
            </a:r>
            <a:r>
              <a:rPr lang="en-US" sz="4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ปี</a:t>
            </a:r>
            <a:r>
              <a:rPr lang="en-US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2561</a:t>
            </a:r>
            <a:endParaRPr lang="en-US" sz="4800" b="1" dirty="0"/>
          </a:p>
        </p:txBody>
      </p:sp>
      <p:graphicFrame>
        <p:nvGraphicFramePr>
          <p:cNvPr id="7" name="ตัวแทนเนื้อหา 6">
            <a:extLst>
              <a:ext uri="{FF2B5EF4-FFF2-40B4-BE49-F238E27FC236}">
                <a16:creationId xmlns:a16="http://schemas.microsoft.com/office/drawing/2014/main" id="{5A82648C-E36E-4858-AC74-A2ECDA2C2B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372395"/>
              </p:ext>
            </p:extLst>
          </p:nvPr>
        </p:nvGraphicFramePr>
        <p:xfrm>
          <a:off x="1293813" y="1981200"/>
          <a:ext cx="9601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8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6EF67C01-51E6-41A9-87FE-A5741493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แผนการดำเนินงานโครงการประเมินสำนักงานสีเขียวที่เป็นมิตรกับสิ่งแวดล้อม (Green Office) </a:t>
            </a:r>
            <a:r>
              <a:rPr lang="en-US" sz="4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ปี</a:t>
            </a:r>
            <a:r>
              <a:rPr lang="en-US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2561</a:t>
            </a:r>
            <a:endParaRPr lang="en-US" sz="4800" b="1" dirty="0"/>
          </a:p>
        </p:txBody>
      </p:sp>
      <p:graphicFrame>
        <p:nvGraphicFramePr>
          <p:cNvPr id="7" name="ตัวแทนเนื้อหา 6">
            <a:extLst>
              <a:ext uri="{FF2B5EF4-FFF2-40B4-BE49-F238E27FC236}">
                <a16:creationId xmlns:a16="http://schemas.microsoft.com/office/drawing/2014/main" id="{5A82648C-E36E-4858-AC74-A2ECDA2C2B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3813" y="1981200"/>
          <a:ext cx="9601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3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6EF67C01-51E6-41A9-87FE-A5741493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แผนการดำเนินงานโครงการประเมินสำนักงานสีเขียวที่เป็นมิตรกับสิ่งแวดล้อม (Green Office) </a:t>
            </a:r>
            <a:r>
              <a:rPr lang="en-US" sz="4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ปี</a:t>
            </a:r>
            <a:r>
              <a:rPr lang="en-US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2561</a:t>
            </a:r>
            <a:endParaRPr lang="en-US" sz="4800" b="1" dirty="0"/>
          </a:p>
        </p:txBody>
      </p:sp>
      <p:graphicFrame>
        <p:nvGraphicFramePr>
          <p:cNvPr id="7" name="ตัวแทนเนื้อหา 6">
            <a:extLst>
              <a:ext uri="{FF2B5EF4-FFF2-40B4-BE49-F238E27FC236}">
                <a16:creationId xmlns:a16="http://schemas.microsoft.com/office/drawing/2014/main" id="{5A82648C-E36E-4858-AC74-A2ECDA2C2B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141642"/>
              </p:ext>
            </p:extLst>
          </p:nvPr>
        </p:nvGraphicFramePr>
        <p:xfrm>
          <a:off x="1293813" y="1981200"/>
          <a:ext cx="9601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85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0EA1A922-E34E-4CAE-8339-CF87A851074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0812" y="304800"/>
            <a:ext cx="11658600" cy="1093788"/>
          </a:xfrm>
        </p:spPr>
        <p:txBody>
          <a:bodyPr>
            <a:normAutofit/>
          </a:bodyPr>
          <a:lstStyle/>
          <a:p>
            <a:pPr algn="ctr"/>
            <a:r>
              <a:rPr lang="th-TH" sz="7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การสมัครเข้าร่วมโครงการ</a:t>
            </a:r>
            <a:endParaRPr lang="en-US" sz="7200" dirty="0"/>
          </a:p>
        </p:txBody>
      </p:sp>
      <p:pic>
        <p:nvPicPr>
          <p:cNvPr id="6" name="รูปภาพ 5">
            <a:hlinkClick r:id="rId2" action="ppaction://hlinkfile"/>
            <a:extLst>
              <a:ext uri="{FF2B5EF4-FFF2-40B4-BE49-F238E27FC236}">
                <a16:creationId xmlns:a16="http://schemas.microsoft.com/office/drawing/2014/main" id="{458F2520-BDAA-48D0-BD0D-B6C990430F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1" t="14037" r="31245" b="6655"/>
          <a:stretch/>
        </p:blipFill>
        <p:spPr>
          <a:xfrm>
            <a:off x="3912265" y="1447800"/>
            <a:ext cx="4364293" cy="510540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2952FC7-5692-461C-B61F-9BF383EDF021}"/>
              </a:ext>
            </a:extLst>
          </p:cNvPr>
          <p:cNvSpPr/>
          <p:nvPr/>
        </p:nvSpPr>
        <p:spPr>
          <a:xfrm>
            <a:off x="4526829" y="1029256"/>
            <a:ext cx="290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ส่งใบสมัครภายในวันที่ 31 มกราคม 2561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>
            <a:extLst>
              <a:ext uri="{FF2B5EF4-FFF2-40B4-BE49-F238E27FC236}">
                <a16:creationId xmlns:a16="http://schemas.microsoft.com/office/drawing/2014/main" id="{9AFB78CD-2930-44FB-A440-9ED9BA67089F}"/>
              </a:ext>
            </a:extLst>
          </p:cNvPr>
          <p:cNvSpPr txBox="1">
            <a:spLocks/>
          </p:cNvSpPr>
          <p:nvPr/>
        </p:nvSpPr>
        <p:spPr>
          <a:xfrm>
            <a:off x="150812" y="228600"/>
            <a:ext cx="11658600" cy="10937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th-TH" sz="4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eaLnBrk="1" latinLnBrk="0" hangingPunct="1">
              <a:defRPr lang="th-TH">
                <a:solidFill>
                  <a:schemeClr val="tx2"/>
                </a:solidFill>
              </a:defRPr>
            </a:lvl2pPr>
            <a:lvl3pPr eaLnBrk="1" latinLnBrk="0" hangingPunct="1">
              <a:defRPr lang="th-TH">
                <a:solidFill>
                  <a:schemeClr val="tx2"/>
                </a:solidFill>
              </a:defRPr>
            </a:lvl3pPr>
            <a:lvl4pPr eaLnBrk="1" latinLnBrk="0" hangingPunct="1">
              <a:defRPr lang="th-TH">
                <a:solidFill>
                  <a:schemeClr val="tx2"/>
                </a:solidFill>
              </a:defRPr>
            </a:lvl4pPr>
            <a:lvl5pPr eaLnBrk="1" latinLnBrk="0" hangingPunct="1">
              <a:defRPr lang="th-TH">
                <a:solidFill>
                  <a:schemeClr val="tx2"/>
                </a:solidFill>
              </a:defRPr>
            </a:lvl5pPr>
            <a:lvl6pPr eaLnBrk="1" latinLnBrk="0" hangingPunct="1">
              <a:defRPr lang="th-TH">
                <a:solidFill>
                  <a:schemeClr val="tx2"/>
                </a:solidFill>
              </a:defRPr>
            </a:lvl6pPr>
            <a:lvl7pPr eaLnBrk="1" latinLnBrk="0" hangingPunct="1">
              <a:defRPr lang="th-TH">
                <a:solidFill>
                  <a:schemeClr val="tx2"/>
                </a:solidFill>
              </a:defRPr>
            </a:lvl7pPr>
            <a:lvl8pPr eaLnBrk="1" latinLnBrk="0" hangingPunct="1">
              <a:defRPr lang="th-TH">
                <a:solidFill>
                  <a:schemeClr val="tx2"/>
                </a:solidFill>
              </a:defRPr>
            </a:lvl8pPr>
            <a:lvl9pPr eaLnBrk="1" latinLnBrk="0" hangingPunct="1">
              <a:defRPr lang="th-TH"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แบบประเมินเบื้องต้น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8496B5AE-1A47-461A-A87E-AC6A991CE5D9}"/>
              </a:ext>
            </a:extLst>
          </p:cNvPr>
          <p:cNvSpPr/>
          <p:nvPr/>
        </p:nvSpPr>
        <p:spPr>
          <a:xfrm>
            <a:off x="4722812" y="1029256"/>
            <a:ext cx="224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ภายในวันที่ 9 กุมภาพันธ์ 2561</a:t>
            </a:r>
            <a:endParaRPr lang="en-US" dirty="0"/>
          </a:p>
        </p:txBody>
      </p:sp>
      <p:pic>
        <p:nvPicPr>
          <p:cNvPr id="4" name="รูปภาพ 3">
            <a:hlinkClick r:id="rId2" action="ppaction://hlinkfile"/>
            <a:extLst>
              <a:ext uri="{FF2B5EF4-FFF2-40B4-BE49-F238E27FC236}">
                <a16:creationId xmlns:a16="http://schemas.microsoft.com/office/drawing/2014/main" id="{60AA9D15-46E7-435A-865B-9D417B41F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21" t="7766" r="34372" b="11101"/>
          <a:stretch/>
        </p:blipFill>
        <p:spPr>
          <a:xfrm>
            <a:off x="2132012" y="1398588"/>
            <a:ext cx="3646138" cy="511861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B08B777-12C4-477E-8F9B-015C161368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89" t="12212" r="65629" b="45555"/>
          <a:stretch/>
        </p:blipFill>
        <p:spPr>
          <a:xfrm>
            <a:off x="5980112" y="2362200"/>
            <a:ext cx="2971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D7B9B4CC-7668-4A17-A632-32D2CEED2D90}"/>
              </a:ext>
            </a:extLst>
          </p:cNvPr>
          <p:cNvGrpSpPr/>
          <p:nvPr/>
        </p:nvGrpSpPr>
        <p:grpSpPr>
          <a:xfrm>
            <a:off x="1446212" y="761999"/>
            <a:ext cx="9556273" cy="1752601"/>
            <a:chOff x="33196" y="3183116"/>
            <a:chExt cx="9556273" cy="1007883"/>
          </a:xfrm>
        </p:grpSpPr>
        <p:sp>
          <p:nvSpPr>
            <p:cNvPr id="3" name="สี่เหลี่ยมผืนผ้า: มุมมน 2">
              <a:extLst>
                <a:ext uri="{FF2B5EF4-FFF2-40B4-BE49-F238E27FC236}">
                  <a16:creationId xmlns:a16="http://schemas.microsoft.com/office/drawing/2014/main" id="{8BE42F09-0D5D-40FE-90D9-8FF714D5CE28}"/>
                </a:ext>
              </a:extLst>
            </p:cNvPr>
            <p:cNvSpPr/>
            <p:nvPr/>
          </p:nvSpPr>
          <p:spPr>
            <a:xfrm>
              <a:off x="33196" y="3183116"/>
              <a:ext cx="9556273" cy="100788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สี่เหลี่ยมผืนผ้า: มุมมน 4">
              <a:extLst>
                <a:ext uri="{FF2B5EF4-FFF2-40B4-BE49-F238E27FC236}">
                  <a16:creationId xmlns:a16="http://schemas.microsoft.com/office/drawing/2014/main" id="{5AA47B19-7EFF-48A0-82A0-776FDACA73E5}"/>
                </a:ext>
              </a:extLst>
            </p:cNvPr>
            <p:cNvSpPr txBox="1"/>
            <p:nvPr/>
          </p:nvSpPr>
          <p:spPr>
            <a:xfrm>
              <a:off x="62716" y="3212636"/>
              <a:ext cx="9497233" cy="9488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4000" b="1" kern="1200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อบรมหน่วยงานและผู้ตรวจประเมินเพื่อให้ความรู้ความเข้าใจ</a:t>
              </a:r>
            </a:p>
            <a:p>
              <a:pPr marL="0" lvl="0" indent="0" algn="ctr" defTabSz="14224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4000" b="1" kern="1200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ในการดำเนินโครงการ (เดือนมีนาคม 2561)</a:t>
              </a:r>
              <a:endParaRPr lang="en-US" sz="4000" b="1" kern="1200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67A240B-9B42-48E6-AD06-EF50309B28ED}"/>
              </a:ext>
            </a:extLst>
          </p:cNvPr>
          <p:cNvSpPr/>
          <p:nvPr/>
        </p:nvSpPr>
        <p:spPr>
          <a:xfrm>
            <a:off x="2360612" y="2903883"/>
            <a:ext cx="7467599" cy="76944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อบรมหน่วยงานเพื่อให้ความรู้ความเข้าใจ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86EA2EC6-5274-482C-8BFC-AF870487D3AD}"/>
              </a:ext>
            </a:extLst>
          </p:cNvPr>
          <p:cNvSpPr/>
          <p:nvPr/>
        </p:nvSpPr>
        <p:spPr>
          <a:xfrm>
            <a:off x="2360612" y="4615361"/>
            <a:ext cx="7696201" cy="7017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4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อบรมผู้ตรวจประเมินระดับพื้นที่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B165168-C38E-47E8-8759-7AA2BE7E653D}"/>
              </a:ext>
            </a:extLst>
          </p:cNvPr>
          <p:cNvSpPr txBox="1"/>
          <p:nvPr/>
        </p:nvSpPr>
        <p:spPr>
          <a:xfrm>
            <a:off x="3874893" y="3666744"/>
            <a:ext cx="4439036" cy="536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ผู้ประสานงาน หรือเลขานุการโครงการ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9E2B0E83-08B3-45F2-96D3-9D7D8B850948}"/>
              </a:ext>
            </a:extLst>
          </p:cNvPr>
          <p:cNvSpPr txBox="1"/>
          <p:nvPr/>
        </p:nvSpPr>
        <p:spPr>
          <a:xfrm>
            <a:off x="2360612" y="5317092"/>
            <a:ext cx="76962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ผู้ประสานงาน หรือเลขานุการโครงการ</a:t>
            </a:r>
          </a:p>
          <a:p>
            <a:pPr algn="ctr">
              <a:lnSpc>
                <a:spcPct val="90000"/>
              </a:lnSpc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มีการสอบและการประเมินผล +ใบประกาศ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330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1F04E887-0AD1-4383-A596-1376E3094CF2}"/>
              </a:ext>
            </a:extLst>
          </p:cNvPr>
          <p:cNvSpPr/>
          <p:nvPr/>
        </p:nvSpPr>
        <p:spPr>
          <a:xfrm>
            <a:off x="74612" y="874455"/>
            <a:ext cx="373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ตรวจเยี่ยม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Coaching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ให้คำแนะนำและดำเนินการปรับปรุงตามเกณฑ์</a:t>
            </a:r>
          </a:p>
          <a:p>
            <a:pPr lvl="0" algn="ctr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สำนักงานสีเขียว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1AFAE6F-376C-42BE-B39A-26AD4EC34325}"/>
              </a:ext>
            </a:extLst>
          </p:cNvPr>
          <p:cNvSpPr/>
          <p:nvPr/>
        </p:nvSpPr>
        <p:spPr>
          <a:xfrm>
            <a:off x="3808412" y="874455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ตรวจประเมิน</a:t>
            </a:r>
          </a:p>
          <a:p>
            <a:pPr lvl="0" algn="ctr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สำนักงานสีเขียว</a:t>
            </a:r>
          </a:p>
          <a:p>
            <a:pPr lvl="0" algn="ctr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ในระดับพื้นที่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015AADCD-A9FE-4ACD-A6D0-C82C884CFF80}"/>
              </a:ext>
            </a:extLst>
          </p:cNvPr>
          <p:cNvSpPr/>
          <p:nvPr/>
        </p:nvSpPr>
        <p:spPr>
          <a:xfrm>
            <a:off x="7313612" y="874455"/>
            <a:ext cx="38846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ตรวจประเมินสำนักงานในระดับดีเยี่ยม (หน่วยงานที่มีผลคะแนนการตรวจประเมินสำนักงานในระดับพื้นที่มากกว่า 90 คะแนน</a:t>
            </a:r>
            <a:r>
              <a:rPr lang="th-TH" sz="3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ชึ้น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ไป)</a:t>
            </a:r>
            <a:endParaRPr lang="en-US" sz="32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9" name="รูปภาพ 8" descr="รูปภาพประกอบด้วย โต๊ะ&#10;&#10;คำอธิบายที่สร้างขึ้นโดยมีความน่าเชื่อถือสูง">
            <a:extLst>
              <a:ext uri="{FF2B5EF4-FFF2-40B4-BE49-F238E27FC236}">
                <a16:creationId xmlns:a16="http://schemas.microsoft.com/office/drawing/2014/main" id="{9FE43D06-F81E-49A6-97E0-6C2F0168D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19" y="3426997"/>
            <a:ext cx="4269263" cy="3200503"/>
          </a:xfrm>
          <a:prstGeom prst="rect">
            <a:avLst/>
          </a:prstGeom>
        </p:spPr>
      </p:pic>
      <p:pic>
        <p:nvPicPr>
          <p:cNvPr id="11" name="รูปภาพ 10" descr="รูปภาพประกอบด้วย บุคคล, พื้น, กลุ่ม, ยืน&#10;&#10;คำอธิบายที่สร้างขึ้นโดยมีความน่าเชื่อถือสูงมาก">
            <a:extLst>
              <a:ext uri="{FF2B5EF4-FFF2-40B4-BE49-F238E27FC236}">
                <a16:creationId xmlns:a16="http://schemas.microsoft.com/office/drawing/2014/main" id="{8716E402-D2E2-484F-BE9A-A3E5002179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12" y="3417163"/>
            <a:ext cx="5715107" cy="321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0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Living_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_16x9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9C7025-0115-4B2A-889D-4A7B4C0F65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งานนำเสนอแบบใกล้ชิดธรรมชาติ (แบบจอกว้าง)</Template>
  <TotalTime>0</TotalTime>
  <Words>390</Words>
  <Application>Microsoft Office PowerPoint</Application>
  <PresentationFormat>กำหนดเอง</PresentationFormat>
  <Paragraphs>43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6" baseType="lpstr">
      <vt:lpstr>Arial</vt:lpstr>
      <vt:lpstr>Cambria</vt:lpstr>
      <vt:lpstr>Tahoma</vt:lpstr>
      <vt:lpstr>TH SarabunIT๙</vt:lpstr>
      <vt:lpstr>Wingdings</vt:lpstr>
      <vt:lpstr>EcoLiving_16x9</vt:lpstr>
      <vt:lpstr>แนวทางการพัฒนาสู่สำนักงานที่เป็นมิตรกับสิ่งแวดล้อม</vt:lpstr>
      <vt:lpstr>แนวทางการพัฒนาสู่สำนักงานที่เป็นมิตรกับสิ่งแวดล้อม</vt:lpstr>
      <vt:lpstr>แผนการดำเนินงานโครงการประเมินสำนักงานสีเขียวที่เป็นมิตรกับสิ่งแวดล้อม (Green Office) ปี 2561</vt:lpstr>
      <vt:lpstr>แผนการดำเนินงานโครงการประเมินสำนักงานสีเขียวที่เป็นมิตรกับสิ่งแวดล้อม (Green Office) ปี 2561</vt:lpstr>
      <vt:lpstr>แผนการดำเนินงานโครงการประเมินสำนักงานสีเขียวที่เป็นมิตรกับสิ่งแวดล้อม (Green Office) ปี 2561</vt:lpstr>
      <vt:lpstr>การสมัครเข้าร่วมโครงการ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2018-01-09T21:55:36Z</dcterms:created>
  <dcterms:modified xsi:type="dcterms:W3CDTF">2018-01-11T01:40:31Z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