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5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5" r:id="rId14"/>
    <p:sldId id="282" r:id="rId15"/>
    <p:sldId id="283" r:id="rId16"/>
    <p:sldId id="284" r:id="rId17"/>
    <p:sldId id="286" r:id="rId18"/>
    <p:sldId id="287" r:id="rId19"/>
    <p:sldId id="292" r:id="rId20"/>
    <p:sldId id="289" r:id="rId21"/>
    <p:sldId id="268" r:id="rId22"/>
    <p:sldId id="290" r:id="rId23"/>
    <p:sldId id="295" r:id="rId24"/>
    <p:sldId id="293" r:id="rId25"/>
    <p:sldId id="294" r:id="rId26"/>
    <p:sldId id="296" r:id="rId27"/>
  </p:sldIdLst>
  <p:sldSz cx="12188825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884" autoAdjust="0"/>
  </p:normalViewPr>
  <p:slideViewPr>
    <p:cSldViewPr showGuides="1">
      <p:cViewPr varScale="1">
        <p:scale>
          <a:sx n="80" d="100"/>
          <a:sy n="80" d="100"/>
        </p:scale>
        <p:origin x="782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767-4A54-8A99-B0607E0D087A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67-4A54-8A99-B0607E0D087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767-4A54-8A99-B0607E0D087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67-4A54-8A99-B0607E0D087A}"/>
              </c:ext>
            </c:extLst>
          </c:dPt>
          <c:dLbls>
            <c:dLbl>
              <c:idx val="0"/>
              <c:layout>
                <c:manualLayout>
                  <c:x val="-0.18913160210484761"/>
                  <c:y val="-0.172292448416170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67-4A54-8A99-B0607E0D087A}"/>
                </c:ext>
              </c:extLst>
            </c:dLbl>
            <c:dLbl>
              <c:idx val="1"/>
              <c:layout>
                <c:manualLayout>
                  <c:x val="0.19578632391041603"/>
                  <c:y val="0.180419070779819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908861923786"/>
                      <c:h val="0.1822516420934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67-4A54-8A99-B0607E0D087A}"/>
                </c:ext>
              </c:extLst>
            </c:dLbl>
            <c:dLbl>
              <c:idx val="2"/>
              <c:layout>
                <c:manualLayout>
                  <c:x val="-2.070961490268463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83015965911831"/>
                      <c:h val="0.144965397875178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767-4A54-8A99-B0607E0D087A}"/>
                </c:ext>
              </c:extLst>
            </c:dLbl>
            <c:dLbl>
              <c:idx val="3"/>
              <c:layout>
                <c:manualLayout>
                  <c:x val="0.115630370211645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39823986218376"/>
                      <c:h val="0.14496543563656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67-4A54-8A99-B0607E0D0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spc="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anose="020B0500040200020003" pitchFamily="34" charset="-34"/>
                    <a:ea typeface="+mn-ea"/>
                    <a:cs typeface="TH SarabunIT๙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ดีเยี่ยม</c:v>
                </c:pt>
                <c:pt idx="1">
                  <c:v>ดีมาก</c:v>
                </c:pt>
                <c:pt idx="2">
                  <c:v>ดี</c:v>
                </c:pt>
                <c:pt idx="3">
                  <c:v>ไม่ผ่าน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7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7-4A54-8A99-B0607E0D087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latin typeface="TH SarabunIT๙" panose="020B0500040200020003" pitchFamily="34" charset="-34"/>
          <a:cs typeface="TH SarabunIT๙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E318D-936B-45A2-A04F-05455B5795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F1AC598-AB20-4CDC-ADCC-AE8D7471334C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การผลิตสินค้า “โภคภัณฑ์” ไปสู่สินค้าเชิง “นวัตกรรม”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F623971-D204-4B2F-AA6B-2F79044CE1C8}" type="parTrans" cxnId="{BB7DFAEC-248D-4413-B63B-9EA89CDDEB2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ACECEF5-0D0E-4720-84E7-2CADAC3A2932}" type="sibTrans" cxnId="{BB7DFAEC-248D-4413-B63B-9EA89CDDEB2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05B7E4B-0C27-49BC-87E9-C8C7EBDF9E60}">
      <dgm:prSet phldrT="[ข้อความ]" custT="1"/>
      <dgm:spPr/>
      <dgm:t>
        <a:bodyPr/>
        <a:lstStyle/>
        <a:p>
          <a:r>
            <a: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การขับเคลื่อนประเทศด้วยภาคอุตสาหกรรม ไปสู่การขับเคลื่อนด้วยเทคโนโลยี ความคิดสร้างสรรค์ และนวัตกรรม</a:t>
          </a:r>
          <a:endParaRPr lang="en-US" sz="28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0561FD3-A88F-45D2-A475-B1431042A0EA}" type="parTrans" cxnId="{A77C8EEB-FE87-4092-8149-721B2BA8E73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90078EA-AB1A-4012-A4E1-CF4405C1E404}" type="sibTrans" cxnId="{A77C8EEB-FE87-4092-8149-721B2BA8E73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400CE34-C5F4-4F50-A8CD-786C882C8FAC}">
      <dgm:prSet phldrT="[ข้อความ]"/>
      <dgm:spPr/>
      <dgm:t>
        <a:bodyPr/>
        <a:lstStyle/>
        <a:p>
          <a:r>
            <a:rPr lang="th-TH" dirty="0">
              <a:latin typeface="TH SarabunIT๙" panose="020B0500040200020003" pitchFamily="34" charset="-34"/>
              <a:cs typeface="TH SarabunIT๙" panose="020B0500040200020003" pitchFamily="34" charset="-34"/>
            </a:rPr>
            <a:t>เปลี่ยนจากการเน้นภาคการผลิตสินค้า ไปสู่การเน้นภาคบริการมากขึ้น</a:t>
          </a:r>
          <a:endParaRPr lang="en-US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60208B2-A6FC-4F3F-889E-7142FEAA31C3}" type="parTrans" cxnId="{580A54B1-91EC-4971-9A12-E2313FD2CB47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BFA7CFE-2E5F-4397-8A77-B6A045F24E48}" type="sibTrans" cxnId="{580A54B1-91EC-4971-9A12-E2313FD2CB47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3FA3404-8BDB-4B04-B86A-47F0554FC041}" type="pres">
      <dgm:prSet presAssocID="{6DEE318D-936B-45A2-A04F-05455B579578}" presName="Name0" presStyleCnt="0">
        <dgm:presLayoutVars>
          <dgm:dir/>
          <dgm:resizeHandles val="exact"/>
        </dgm:presLayoutVars>
      </dgm:prSet>
      <dgm:spPr/>
    </dgm:pt>
    <dgm:pt modelId="{07F999C3-97FA-4A68-A89A-293378B9A333}" type="pres">
      <dgm:prSet presAssocID="{6F1AC598-AB20-4CDC-ADCC-AE8D7471334C}" presName="node" presStyleLbl="node1" presStyleIdx="0" presStyleCnt="3">
        <dgm:presLayoutVars>
          <dgm:bulletEnabled val="1"/>
        </dgm:presLayoutVars>
      </dgm:prSet>
      <dgm:spPr/>
    </dgm:pt>
    <dgm:pt modelId="{0F6F40F5-CAC1-4B75-8407-657141656A9D}" type="pres">
      <dgm:prSet presAssocID="{BACECEF5-0D0E-4720-84E7-2CADAC3A2932}" presName="sibTrans" presStyleLbl="sibTrans2D1" presStyleIdx="0" presStyleCnt="2"/>
      <dgm:spPr/>
    </dgm:pt>
    <dgm:pt modelId="{D973E804-7BD8-4951-A3F1-1944D0272F90}" type="pres">
      <dgm:prSet presAssocID="{BACECEF5-0D0E-4720-84E7-2CADAC3A2932}" presName="connectorText" presStyleLbl="sibTrans2D1" presStyleIdx="0" presStyleCnt="2"/>
      <dgm:spPr/>
    </dgm:pt>
    <dgm:pt modelId="{6F1FDFA5-F848-4531-BA71-492416FBDB4A}" type="pres">
      <dgm:prSet presAssocID="{E05B7E4B-0C27-49BC-87E9-C8C7EBDF9E60}" presName="node" presStyleLbl="node1" presStyleIdx="1" presStyleCnt="3">
        <dgm:presLayoutVars>
          <dgm:bulletEnabled val="1"/>
        </dgm:presLayoutVars>
      </dgm:prSet>
      <dgm:spPr/>
    </dgm:pt>
    <dgm:pt modelId="{6345F568-18F0-489F-BEA8-212E5304BBE3}" type="pres">
      <dgm:prSet presAssocID="{390078EA-AB1A-4012-A4E1-CF4405C1E404}" presName="sibTrans" presStyleLbl="sibTrans2D1" presStyleIdx="1" presStyleCnt="2"/>
      <dgm:spPr/>
    </dgm:pt>
    <dgm:pt modelId="{0631E74C-C65A-424F-99D3-20AA58D1CC57}" type="pres">
      <dgm:prSet presAssocID="{390078EA-AB1A-4012-A4E1-CF4405C1E404}" presName="connectorText" presStyleLbl="sibTrans2D1" presStyleIdx="1" presStyleCnt="2"/>
      <dgm:spPr/>
    </dgm:pt>
    <dgm:pt modelId="{789A94FB-086C-4781-AC80-D093796AB062}" type="pres">
      <dgm:prSet presAssocID="{A400CE34-C5F4-4F50-A8CD-786C882C8FAC}" presName="node" presStyleLbl="node1" presStyleIdx="2" presStyleCnt="3">
        <dgm:presLayoutVars>
          <dgm:bulletEnabled val="1"/>
        </dgm:presLayoutVars>
      </dgm:prSet>
      <dgm:spPr/>
    </dgm:pt>
  </dgm:ptLst>
  <dgm:cxnLst>
    <dgm:cxn modelId="{17E8B032-4A06-402F-8F37-6F783B6D7959}" type="presOf" srcId="{BACECEF5-0D0E-4720-84E7-2CADAC3A2932}" destId="{D973E804-7BD8-4951-A3F1-1944D0272F90}" srcOrd="1" destOrd="0" presId="urn:microsoft.com/office/officeart/2005/8/layout/process1"/>
    <dgm:cxn modelId="{AEFE2B44-5D33-40FA-B3F6-99329BDF8891}" type="presOf" srcId="{6F1AC598-AB20-4CDC-ADCC-AE8D7471334C}" destId="{07F999C3-97FA-4A68-A89A-293378B9A333}" srcOrd="0" destOrd="0" presId="urn:microsoft.com/office/officeart/2005/8/layout/process1"/>
    <dgm:cxn modelId="{AF33B16C-4AEF-4A69-938B-8C7F2C8F4A01}" type="presOf" srcId="{390078EA-AB1A-4012-A4E1-CF4405C1E404}" destId="{0631E74C-C65A-424F-99D3-20AA58D1CC57}" srcOrd="1" destOrd="0" presId="urn:microsoft.com/office/officeart/2005/8/layout/process1"/>
    <dgm:cxn modelId="{951FAF50-D9FB-4007-BBEC-3DF9FF7B57C9}" type="presOf" srcId="{A400CE34-C5F4-4F50-A8CD-786C882C8FAC}" destId="{789A94FB-086C-4781-AC80-D093796AB062}" srcOrd="0" destOrd="0" presId="urn:microsoft.com/office/officeart/2005/8/layout/process1"/>
    <dgm:cxn modelId="{F9BC9D8A-4B5A-49EA-B8C9-FA019C5CF9E0}" type="presOf" srcId="{6DEE318D-936B-45A2-A04F-05455B579578}" destId="{63FA3404-8BDB-4B04-B86A-47F0554FC041}" srcOrd="0" destOrd="0" presId="urn:microsoft.com/office/officeart/2005/8/layout/process1"/>
    <dgm:cxn modelId="{BAFB3790-F422-4CF9-90BE-E609AF9EBA10}" type="presOf" srcId="{BACECEF5-0D0E-4720-84E7-2CADAC3A2932}" destId="{0F6F40F5-CAC1-4B75-8407-657141656A9D}" srcOrd="0" destOrd="0" presId="urn:microsoft.com/office/officeart/2005/8/layout/process1"/>
    <dgm:cxn modelId="{580A54B1-91EC-4971-9A12-E2313FD2CB47}" srcId="{6DEE318D-936B-45A2-A04F-05455B579578}" destId="{A400CE34-C5F4-4F50-A8CD-786C882C8FAC}" srcOrd="2" destOrd="0" parTransId="{360208B2-A6FC-4F3F-889E-7142FEAA31C3}" sibTransId="{8BFA7CFE-2E5F-4397-8A77-B6A045F24E48}"/>
    <dgm:cxn modelId="{059100B7-5F45-4F57-8826-72BD55723EDD}" type="presOf" srcId="{390078EA-AB1A-4012-A4E1-CF4405C1E404}" destId="{6345F568-18F0-489F-BEA8-212E5304BBE3}" srcOrd="0" destOrd="0" presId="urn:microsoft.com/office/officeart/2005/8/layout/process1"/>
    <dgm:cxn modelId="{377FCEB7-50DA-4963-B140-284D2F62DD7E}" type="presOf" srcId="{E05B7E4B-0C27-49BC-87E9-C8C7EBDF9E60}" destId="{6F1FDFA5-F848-4531-BA71-492416FBDB4A}" srcOrd="0" destOrd="0" presId="urn:microsoft.com/office/officeart/2005/8/layout/process1"/>
    <dgm:cxn modelId="{A77C8EEB-FE87-4092-8149-721B2BA8E730}" srcId="{6DEE318D-936B-45A2-A04F-05455B579578}" destId="{E05B7E4B-0C27-49BC-87E9-C8C7EBDF9E60}" srcOrd="1" destOrd="0" parTransId="{B0561FD3-A88F-45D2-A475-B1431042A0EA}" sibTransId="{390078EA-AB1A-4012-A4E1-CF4405C1E404}"/>
    <dgm:cxn modelId="{BB7DFAEC-248D-4413-B63B-9EA89CDDEB20}" srcId="{6DEE318D-936B-45A2-A04F-05455B579578}" destId="{6F1AC598-AB20-4CDC-ADCC-AE8D7471334C}" srcOrd="0" destOrd="0" parTransId="{BF623971-D204-4B2F-AA6B-2F79044CE1C8}" sibTransId="{BACECEF5-0D0E-4720-84E7-2CADAC3A2932}"/>
    <dgm:cxn modelId="{FE838B4F-E048-4C19-AD83-21599282B473}" type="presParOf" srcId="{63FA3404-8BDB-4B04-B86A-47F0554FC041}" destId="{07F999C3-97FA-4A68-A89A-293378B9A333}" srcOrd="0" destOrd="0" presId="urn:microsoft.com/office/officeart/2005/8/layout/process1"/>
    <dgm:cxn modelId="{8A3572F7-4BEA-4ACF-8E5F-931372EF7DCF}" type="presParOf" srcId="{63FA3404-8BDB-4B04-B86A-47F0554FC041}" destId="{0F6F40F5-CAC1-4B75-8407-657141656A9D}" srcOrd="1" destOrd="0" presId="urn:microsoft.com/office/officeart/2005/8/layout/process1"/>
    <dgm:cxn modelId="{00C24C22-F61C-405E-B082-3E5A31E66936}" type="presParOf" srcId="{0F6F40F5-CAC1-4B75-8407-657141656A9D}" destId="{D973E804-7BD8-4951-A3F1-1944D0272F90}" srcOrd="0" destOrd="0" presId="urn:microsoft.com/office/officeart/2005/8/layout/process1"/>
    <dgm:cxn modelId="{FA7D4BDD-2139-42C0-98B3-52920E05B1B7}" type="presParOf" srcId="{63FA3404-8BDB-4B04-B86A-47F0554FC041}" destId="{6F1FDFA5-F848-4531-BA71-492416FBDB4A}" srcOrd="2" destOrd="0" presId="urn:microsoft.com/office/officeart/2005/8/layout/process1"/>
    <dgm:cxn modelId="{22D50782-7B72-4F53-B7A5-81B4EA212348}" type="presParOf" srcId="{63FA3404-8BDB-4B04-B86A-47F0554FC041}" destId="{6345F568-18F0-489F-BEA8-212E5304BBE3}" srcOrd="3" destOrd="0" presId="urn:microsoft.com/office/officeart/2005/8/layout/process1"/>
    <dgm:cxn modelId="{224BF2D9-90DF-4008-968D-A1DA0857A3A4}" type="presParOf" srcId="{6345F568-18F0-489F-BEA8-212E5304BBE3}" destId="{0631E74C-C65A-424F-99D3-20AA58D1CC57}" srcOrd="0" destOrd="0" presId="urn:microsoft.com/office/officeart/2005/8/layout/process1"/>
    <dgm:cxn modelId="{0BF73058-A05A-494D-9418-83590C714638}" type="presParOf" srcId="{63FA3404-8BDB-4B04-B86A-47F0554FC041}" destId="{789A94FB-086C-4781-AC80-D093796AB0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86FB3-00E1-4CEE-8BC4-58C7B8397D28}" type="doc">
      <dgm:prSet loTypeId="urn:microsoft.com/office/officeart/2005/8/layout/p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87DADB-C426-40A1-A475-1E742ECC519E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รับสมัครสำนักงานเข้าร่วมโครงการ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45DB6C4-B043-492E-BA87-63BEB41510B5}" type="parTrans" cxnId="{18A24CC5-E52A-4AC3-A5BB-BC9F4918F5D6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4A4B19-C81E-4E01-9848-2A19099BD516}" type="sibTrans" cxnId="{18A24CC5-E52A-4AC3-A5BB-BC9F4918F5D6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DC66282-B2F8-42B7-BD63-A6B19F4C7CDE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ส่งเอกสารการประเมินตนเองเบื้องต้น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40F74D3-42AE-4918-A2E0-66DBFBB5518A}" type="parTrans" cxnId="{54014642-7DB1-4A3C-97C1-B4222A8406C8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B93E81-CDEC-4DA8-A55F-0F55DDEE3657}" type="sibTrans" cxnId="{54014642-7DB1-4A3C-97C1-B4222A8406C8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C2BEBC5-DAAB-4C81-8532-5FCF860A73F9}">
      <dgm:prSet phldrT="[ข้อความ]" custT="1"/>
      <dgm:spPr/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คัดเลือกสำนักงานที่ผ่านการประเมินเบื้องต้น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049A6AD-A162-4A45-964B-65A522DFF739}" type="parTrans" cxnId="{084AF9BA-629E-423A-975F-5EA05C06C82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553B8F8-941F-429F-84DE-3A9C3C193455}" type="sibTrans" cxnId="{084AF9BA-629E-423A-975F-5EA05C06C82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CCF2A83-BD1D-4315-8F7B-73204B887861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จัดอบรมสำนักงานที่เข้าร่วมโครงการ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B7CB00F-C7BC-49EC-8B81-AE2894F6E960}" type="parTrans" cxnId="{1F15AC44-DADC-4140-95E2-04879E0B6D3C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A6446C3-EB1D-4A4D-BAF5-E5996E6EC25C}" type="sibTrans" cxnId="{1F15AC44-DADC-4140-95E2-04879E0B6D3C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98FA559-DD87-4A09-B1DA-A84456CC99DF}">
      <dgm:prSet phldrT="[ข้อความ]" custT="1"/>
      <dgm:spPr>
        <a:solidFill>
          <a:schemeClr val="tx1"/>
        </a:solidFill>
      </dgm:spPr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ตรวจเยี่ยมเพื่อให้คำแนะนำ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C86C2EB-1FB6-471E-B781-1E101D436812}" type="parTrans" cxnId="{229A7B04-70B1-4E95-8E20-C0FA69F387C4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0946B30-D9EC-4F3F-9B19-2282713C4CB6}" type="sibTrans" cxnId="{229A7B04-70B1-4E95-8E20-C0FA69F387C4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3E18361-AE5D-44A7-8B50-24335431E95B}">
      <dgm:prSet phldrT="[ข้อความ]" custT="1"/>
      <dgm:spPr/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ตรวจประเมินสำนักงานโดยคณะกรรมการระดับพื้นที่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D7E383F-847F-43FA-A50A-F6B49D7A716D}" type="parTrans" cxnId="{0206ADA9-ED77-4754-9703-5175CA26118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AEF3386-80C8-402D-A53C-2B024ACAE6DD}" type="sibTrans" cxnId="{0206ADA9-ED77-4754-9703-5175CA261180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EB0A034-2779-4CDB-941A-4C8BB521BADD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ตรวจประเมินสำนักงานที่ผ่านเกณฑ์ร้อยละ 90 โดย</a:t>
          </a:r>
          <a:r>
            <a: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คณะกรรมการ</a:t>
          </a:r>
          <a:r>
            <a: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ระดับประเทศ</a:t>
          </a:r>
          <a:endParaRPr lang="en-US" sz="20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3297874-1C1F-496E-9B99-884347842027}" type="parTrans" cxnId="{8185719A-BE1A-4AF4-886E-9F6444FDF4B7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2A87DA4-F2C8-430D-AC0E-DCCA5273CACE}" type="sibTrans" cxnId="{8185719A-BE1A-4AF4-886E-9F6444FDF4B7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80AB4C7-2714-4953-A9F0-3B06550028FB}">
      <dgm:prSet phldrT="[ข้อความ]" custT="1"/>
      <dgm:spPr/>
      <dgm:t>
        <a:bodyPr/>
        <a:lstStyle/>
        <a:p>
          <a:r>
            <a: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ประชุมสรุปผลการตรวจประเมินและรับรองสำนักงานสีเขียว</a:t>
          </a:r>
          <a:endParaRPr lang="en-US" sz="24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74A9C59-2E10-4D38-ABF2-66F82C169D5A}" type="parTrans" cxnId="{ABBA6ED2-D9E7-45C0-9BEE-4935712735DD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B3A3192-C9E2-421F-9B0B-699A498B548A}" type="sibTrans" cxnId="{ABBA6ED2-D9E7-45C0-9BEE-4935712735DD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98999D1-4659-4C04-BA07-069C4D3A4666}" type="pres">
      <dgm:prSet presAssocID="{81586FB3-00E1-4CEE-8BC4-58C7B8397D28}" presName="Name0" presStyleCnt="0">
        <dgm:presLayoutVars>
          <dgm:dir/>
          <dgm:resizeHandles val="exact"/>
        </dgm:presLayoutVars>
      </dgm:prSet>
      <dgm:spPr/>
    </dgm:pt>
    <dgm:pt modelId="{E8DD0F0A-94CD-41A9-8054-EA39B73B6681}" type="pres">
      <dgm:prSet presAssocID="{81586FB3-00E1-4CEE-8BC4-58C7B8397D28}" presName="bkgdShp" presStyleLbl="alignAccFollowNode1" presStyleIdx="0" presStyleCnt="1"/>
      <dgm:spPr/>
    </dgm:pt>
    <dgm:pt modelId="{31BA745A-F5FB-456B-A04F-4F34E4535296}" type="pres">
      <dgm:prSet presAssocID="{81586FB3-00E1-4CEE-8BC4-58C7B8397D28}" presName="linComp" presStyleCnt="0"/>
      <dgm:spPr/>
    </dgm:pt>
    <dgm:pt modelId="{84F7234E-CDC4-46AE-A949-9757CAD28D30}" type="pres">
      <dgm:prSet presAssocID="{3A87DADB-C426-40A1-A475-1E742ECC519E}" presName="compNode" presStyleCnt="0"/>
      <dgm:spPr/>
    </dgm:pt>
    <dgm:pt modelId="{2C8DD694-3573-40F9-B1EF-AD2AA92E62D7}" type="pres">
      <dgm:prSet presAssocID="{3A87DADB-C426-40A1-A475-1E742ECC519E}" presName="node" presStyleLbl="node1" presStyleIdx="0" presStyleCnt="8">
        <dgm:presLayoutVars>
          <dgm:bulletEnabled val="1"/>
        </dgm:presLayoutVars>
      </dgm:prSet>
      <dgm:spPr/>
    </dgm:pt>
    <dgm:pt modelId="{52113969-58ED-4481-AED9-8F92B152B460}" type="pres">
      <dgm:prSet presAssocID="{3A87DADB-C426-40A1-A475-1E742ECC519E}" presName="invisiNode" presStyleLbl="node1" presStyleIdx="0" presStyleCnt="8"/>
      <dgm:spPr/>
    </dgm:pt>
    <dgm:pt modelId="{FD3AB295-9CBB-46BA-91D5-96365718607C}" type="pres">
      <dgm:prSet presAssocID="{3A87DADB-C426-40A1-A475-1E742ECC519E}" presName="imagNode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เปิดจดหมาย"/>
        </a:ext>
      </dgm:extLst>
    </dgm:pt>
    <dgm:pt modelId="{A8EDB890-40B9-43D5-B641-9146D6E6EA44}" type="pres">
      <dgm:prSet presAssocID="{7A4A4B19-C81E-4E01-9848-2A19099BD516}" presName="sibTrans" presStyleLbl="sibTrans2D1" presStyleIdx="0" presStyleCnt="0"/>
      <dgm:spPr/>
    </dgm:pt>
    <dgm:pt modelId="{6FE001A4-8BE1-4D7C-9BA6-A0A65FFCD148}" type="pres">
      <dgm:prSet presAssocID="{FDC66282-B2F8-42B7-BD63-A6B19F4C7CDE}" presName="compNode" presStyleCnt="0"/>
      <dgm:spPr/>
    </dgm:pt>
    <dgm:pt modelId="{153ADF71-104F-4EC2-8482-058E84FB7CB8}" type="pres">
      <dgm:prSet presAssocID="{FDC66282-B2F8-42B7-BD63-A6B19F4C7CDE}" presName="node" presStyleLbl="node1" presStyleIdx="1" presStyleCnt="8">
        <dgm:presLayoutVars>
          <dgm:bulletEnabled val="1"/>
        </dgm:presLayoutVars>
      </dgm:prSet>
      <dgm:spPr/>
    </dgm:pt>
    <dgm:pt modelId="{5957AEBD-45F0-4B34-8410-B4D42CA2F448}" type="pres">
      <dgm:prSet presAssocID="{FDC66282-B2F8-42B7-BD63-A6B19F4C7CDE}" presName="invisiNode" presStyleLbl="node1" presStyleIdx="1" presStyleCnt="8"/>
      <dgm:spPr/>
    </dgm:pt>
    <dgm:pt modelId="{BDD1A637-DC08-46AE-93DF-DAB18B1D8839}" type="pres">
      <dgm:prSet presAssocID="{FDC66282-B2F8-42B7-BD63-A6B19F4C7CDE}" presName="imagNode" presStyleLbl="fgImgPlac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รายการตรวจสอบ"/>
        </a:ext>
      </dgm:extLst>
    </dgm:pt>
    <dgm:pt modelId="{CABFE38B-FDF0-4EB6-B0F0-4E1067ECC1AE}" type="pres">
      <dgm:prSet presAssocID="{C3B93E81-CDEC-4DA8-A55F-0F55DDEE3657}" presName="sibTrans" presStyleLbl="sibTrans2D1" presStyleIdx="0" presStyleCnt="0"/>
      <dgm:spPr/>
    </dgm:pt>
    <dgm:pt modelId="{64D17B6D-F319-4C21-BDB9-72639E6B8372}" type="pres">
      <dgm:prSet presAssocID="{EC2BEBC5-DAAB-4C81-8532-5FCF860A73F9}" presName="compNode" presStyleCnt="0"/>
      <dgm:spPr/>
    </dgm:pt>
    <dgm:pt modelId="{24F2D695-45E6-48AC-B9F9-8BFDDD5E0E52}" type="pres">
      <dgm:prSet presAssocID="{EC2BEBC5-DAAB-4C81-8532-5FCF860A73F9}" presName="node" presStyleLbl="node1" presStyleIdx="2" presStyleCnt="8">
        <dgm:presLayoutVars>
          <dgm:bulletEnabled val="1"/>
        </dgm:presLayoutVars>
      </dgm:prSet>
      <dgm:spPr/>
    </dgm:pt>
    <dgm:pt modelId="{913DBC22-3DAF-4BCE-9E7C-E46B52324C3B}" type="pres">
      <dgm:prSet presAssocID="{EC2BEBC5-DAAB-4C81-8532-5FCF860A73F9}" presName="invisiNode" presStyleLbl="node1" presStyleIdx="2" presStyleCnt="8"/>
      <dgm:spPr/>
    </dgm:pt>
    <dgm:pt modelId="{7BD15A95-4764-41C6-8D11-67655C2658B6}" type="pres">
      <dgm:prSet presAssocID="{EC2BEBC5-DAAB-4C81-8532-5FCF860A73F9}" presName="imagNode" presStyleLbl="fgImgPlac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การประชุม"/>
        </a:ext>
      </dgm:extLst>
    </dgm:pt>
    <dgm:pt modelId="{326B2AA3-D1E2-4F82-9FE6-9886B09B0405}" type="pres">
      <dgm:prSet presAssocID="{8553B8F8-941F-429F-84DE-3A9C3C193455}" presName="sibTrans" presStyleLbl="sibTrans2D1" presStyleIdx="0" presStyleCnt="0"/>
      <dgm:spPr/>
    </dgm:pt>
    <dgm:pt modelId="{45F6B26C-B6E5-4899-9235-BF7B16EB75CB}" type="pres">
      <dgm:prSet presAssocID="{CCCF2A83-BD1D-4315-8F7B-73204B887861}" presName="compNode" presStyleCnt="0"/>
      <dgm:spPr/>
    </dgm:pt>
    <dgm:pt modelId="{94912D45-A9D5-44FA-8F70-717344F69726}" type="pres">
      <dgm:prSet presAssocID="{CCCF2A83-BD1D-4315-8F7B-73204B887861}" presName="node" presStyleLbl="node1" presStyleIdx="3" presStyleCnt="8">
        <dgm:presLayoutVars>
          <dgm:bulletEnabled val="1"/>
        </dgm:presLayoutVars>
      </dgm:prSet>
      <dgm:spPr/>
    </dgm:pt>
    <dgm:pt modelId="{4D22BF1D-5918-4716-BDED-E15A8E8BD92E}" type="pres">
      <dgm:prSet presAssocID="{CCCF2A83-BD1D-4315-8F7B-73204B887861}" presName="invisiNode" presStyleLbl="node1" presStyleIdx="3" presStyleCnt="8"/>
      <dgm:spPr/>
    </dgm:pt>
    <dgm:pt modelId="{219BF977-C86E-4EB9-ACE1-5D1E50EC9FED}" type="pres">
      <dgm:prSet presAssocID="{CCCF2A83-BD1D-4315-8F7B-73204B887861}" presName="imagNode" presStyleLbl="fgImgPlac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อาจารย์"/>
        </a:ext>
      </dgm:extLst>
    </dgm:pt>
    <dgm:pt modelId="{364C569F-CEF4-4817-BE94-28793E41AF40}" type="pres">
      <dgm:prSet presAssocID="{DA6446C3-EB1D-4A4D-BAF5-E5996E6EC25C}" presName="sibTrans" presStyleLbl="sibTrans2D1" presStyleIdx="0" presStyleCnt="0"/>
      <dgm:spPr/>
    </dgm:pt>
    <dgm:pt modelId="{BDC77085-7D95-4CFE-904E-06D99C7C9531}" type="pres">
      <dgm:prSet presAssocID="{298FA559-DD87-4A09-B1DA-A84456CC99DF}" presName="compNode" presStyleCnt="0"/>
      <dgm:spPr/>
    </dgm:pt>
    <dgm:pt modelId="{D9E0B61B-E834-4708-B944-5B0F30B26938}" type="pres">
      <dgm:prSet presAssocID="{298FA559-DD87-4A09-B1DA-A84456CC99DF}" presName="node" presStyleLbl="node1" presStyleIdx="4" presStyleCnt="8">
        <dgm:presLayoutVars>
          <dgm:bulletEnabled val="1"/>
        </dgm:presLayoutVars>
      </dgm:prSet>
      <dgm:spPr/>
    </dgm:pt>
    <dgm:pt modelId="{91E7195E-24AA-47D0-924F-565A5C21C727}" type="pres">
      <dgm:prSet presAssocID="{298FA559-DD87-4A09-B1DA-A84456CC99DF}" presName="invisiNode" presStyleLbl="node1" presStyleIdx="4" presStyleCnt="8"/>
      <dgm:spPr/>
    </dgm:pt>
    <dgm:pt modelId="{F29E08CA-767A-4D70-B5DC-01DD4C6D3536}" type="pres">
      <dgm:prSet presAssocID="{298FA559-DD87-4A09-B1DA-A84456CC99DF}" presName="imagNode" presStyleLbl="fgImgPlac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เมือง"/>
        </a:ext>
      </dgm:extLst>
    </dgm:pt>
    <dgm:pt modelId="{26BCACBB-59B0-4D97-88E9-CBF8F1E6CA51}" type="pres">
      <dgm:prSet presAssocID="{80946B30-D9EC-4F3F-9B19-2282713C4CB6}" presName="sibTrans" presStyleLbl="sibTrans2D1" presStyleIdx="0" presStyleCnt="0"/>
      <dgm:spPr/>
    </dgm:pt>
    <dgm:pt modelId="{D0F86A2C-E3A9-4D4A-AD66-D14E4304FC55}" type="pres">
      <dgm:prSet presAssocID="{F3E18361-AE5D-44A7-8B50-24335431E95B}" presName="compNode" presStyleCnt="0"/>
      <dgm:spPr/>
    </dgm:pt>
    <dgm:pt modelId="{4AD40BD2-21C6-4DE0-9577-C9460F69E2B9}" type="pres">
      <dgm:prSet presAssocID="{F3E18361-AE5D-44A7-8B50-24335431E95B}" presName="node" presStyleLbl="node1" presStyleIdx="5" presStyleCnt="8">
        <dgm:presLayoutVars>
          <dgm:bulletEnabled val="1"/>
        </dgm:presLayoutVars>
      </dgm:prSet>
      <dgm:spPr/>
    </dgm:pt>
    <dgm:pt modelId="{5667A8B0-DA7E-4106-868B-4A5CF78CC770}" type="pres">
      <dgm:prSet presAssocID="{F3E18361-AE5D-44A7-8B50-24335431E95B}" presName="invisiNode" presStyleLbl="node1" presStyleIdx="5" presStyleCnt="8"/>
      <dgm:spPr/>
    </dgm:pt>
    <dgm:pt modelId="{BE52D899-BFC1-4590-A5A1-116CAEA8FDE2}" type="pres">
      <dgm:prSet presAssocID="{F3E18361-AE5D-44A7-8B50-24335431E95B}" presName="imagNode" presStyleLbl="fgImgPlac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ผู้บรรยาย"/>
        </a:ext>
      </dgm:extLst>
    </dgm:pt>
    <dgm:pt modelId="{CCD6852F-DC4C-47BF-882D-179B4BB81EF7}" type="pres">
      <dgm:prSet presAssocID="{0AEF3386-80C8-402D-A53C-2B024ACAE6DD}" presName="sibTrans" presStyleLbl="sibTrans2D1" presStyleIdx="0" presStyleCnt="0"/>
      <dgm:spPr/>
    </dgm:pt>
    <dgm:pt modelId="{1BB3AE0A-D0A5-452B-B6A1-6EF28B94E64C}" type="pres">
      <dgm:prSet presAssocID="{3EB0A034-2779-4CDB-941A-4C8BB521BADD}" presName="compNode" presStyleCnt="0"/>
      <dgm:spPr/>
    </dgm:pt>
    <dgm:pt modelId="{9267A227-4A02-4761-A96E-97C93BCBA48F}" type="pres">
      <dgm:prSet presAssocID="{3EB0A034-2779-4CDB-941A-4C8BB521BADD}" presName="node" presStyleLbl="node1" presStyleIdx="6" presStyleCnt="8">
        <dgm:presLayoutVars>
          <dgm:bulletEnabled val="1"/>
        </dgm:presLayoutVars>
      </dgm:prSet>
      <dgm:spPr/>
    </dgm:pt>
    <dgm:pt modelId="{69F7E1F8-667A-4DBB-80AB-119AC27F9688}" type="pres">
      <dgm:prSet presAssocID="{3EB0A034-2779-4CDB-941A-4C8BB521BADD}" presName="invisiNode" presStyleLbl="node1" presStyleIdx="6" presStyleCnt="8"/>
      <dgm:spPr/>
    </dgm:pt>
    <dgm:pt modelId="{DC311AE1-0FBF-4248-B23A-8B9542FEB75A}" type="pres">
      <dgm:prSet presAssocID="{3EB0A034-2779-4CDB-941A-4C8BB521BADD}" presName="imagNode" presStyleLbl="fgImgPlace1" presStyleIdx="6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การประชุม"/>
        </a:ext>
      </dgm:extLst>
    </dgm:pt>
    <dgm:pt modelId="{517E28FC-7C48-4B10-89A8-C3FAD7A49CDF}" type="pres">
      <dgm:prSet presAssocID="{E2A87DA4-F2C8-430D-AC0E-DCCA5273CACE}" presName="sibTrans" presStyleLbl="sibTrans2D1" presStyleIdx="0" presStyleCnt="0"/>
      <dgm:spPr/>
    </dgm:pt>
    <dgm:pt modelId="{A91DAD35-50E1-4A91-BC89-74903EDAB6CF}" type="pres">
      <dgm:prSet presAssocID="{480AB4C7-2714-4953-A9F0-3B06550028FB}" presName="compNode" presStyleCnt="0"/>
      <dgm:spPr/>
    </dgm:pt>
    <dgm:pt modelId="{DAE8A6CE-2242-46C0-8EDA-BA3E9DA831F1}" type="pres">
      <dgm:prSet presAssocID="{480AB4C7-2714-4953-A9F0-3B06550028FB}" presName="node" presStyleLbl="node1" presStyleIdx="7" presStyleCnt="8">
        <dgm:presLayoutVars>
          <dgm:bulletEnabled val="1"/>
        </dgm:presLayoutVars>
      </dgm:prSet>
      <dgm:spPr/>
    </dgm:pt>
    <dgm:pt modelId="{B3CCD63E-41A0-4878-ACB2-1CEB87C84D84}" type="pres">
      <dgm:prSet presAssocID="{480AB4C7-2714-4953-A9F0-3B06550028FB}" presName="invisiNode" presStyleLbl="node1" presStyleIdx="7" presStyleCnt="8"/>
      <dgm:spPr/>
    </dgm:pt>
    <dgm:pt modelId="{E02A3DE8-117E-4AAF-9B89-AF448DF50652}" type="pres">
      <dgm:prSet presAssocID="{480AB4C7-2714-4953-A9F0-3B06550028FB}" presName="imagNode" presStyleLbl="fgImgPlace1" presStyleIdx="7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จับมือ"/>
        </a:ext>
      </dgm:extLst>
    </dgm:pt>
  </dgm:ptLst>
  <dgm:cxnLst>
    <dgm:cxn modelId="{229A7B04-70B1-4E95-8E20-C0FA69F387C4}" srcId="{81586FB3-00E1-4CEE-8BC4-58C7B8397D28}" destId="{298FA559-DD87-4A09-B1DA-A84456CC99DF}" srcOrd="4" destOrd="0" parTransId="{8C86C2EB-1FB6-471E-B781-1E101D436812}" sibTransId="{80946B30-D9EC-4F3F-9B19-2282713C4CB6}"/>
    <dgm:cxn modelId="{E6C31708-E542-43E9-B248-48DB3EC24E0C}" type="presOf" srcId="{80946B30-D9EC-4F3F-9B19-2282713C4CB6}" destId="{26BCACBB-59B0-4D97-88E9-CBF8F1E6CA51}" srcOrd="0" destOrd="0" presId="urn:microsoft.com/office/officeart/2005/8/layout/pList2"/>
    <dgm:cxn modelId="{D800D114-386B-4E5B-BF90-81EFA4738A7C}" type="presOf" srcId="{3EB0A034-2779-4CDB-941A-4C8BB521BADD}" destId="{9267A227-4A02-4761-A96E-97C93BCBA48F}" srcOrd="0" destOrd="0" presId="urn:microsoft.com/office/officeart/2005/8/layout/pList2"/>
    <dgm:cxn modelId="{0D639D35-FC36-4ABE-A2CF-60C36C5F8962}" type="presOf" srcId="{CCCF2A83-BD1D-4315-8F7B-73204B887861}" destId="{94912D45-A9D5-44FA-8F70-717344F69726}" srcOrd="0" destOrd="0" presId="urn:microsoft.com/office/officeart/2005/8/layout/pList2"/>
    <dgm:cxn modelId="{D6EA2036-5BDB-4D94-905F-36B960179AE1}" type="presOf" srcId="{0AEF3386-80C8-402D-A53C-2B024ACAE6DD}" destId="{CCD6852F-DC4C-47BF-882D-179B4BB81EF7}" srcOrd="0" destOrd="0" presId="urn:microsoft.com/office/officeart/2005/8/layout/pList2"/>
    <dgm:cxn modelId="{F83B0137-0B20-472E-A4A4-CE142A1EA5D1}" type="presOf" srcId="{E2A87DA4-F2C8-430D-AC0E-DCCA5273CACE}" destId="{517E28FC-7C48-4B10-89A8-C3FAD7A49CDF}" srcOrd="0" destOrd="0" presId="urn:microsoft.com/office/officeart/2005/8/layout/pList2"/>
    <dgm:cxn modelId="{D8DDC460-52E1-4A6D-812D-439F8E56426E}" type="presOf" srcId="{8553B8F8-941F-429F-84DE-3A9C3C193455}" destId="{326B2AA3-D1E2-4F82-9FE6-9886B09B0405}" srcOrd="0" destOrd="0" presId="urn:microsoft.com/office/officeart/2005/8/layout/pList2"/>
    <dgm:cxn modelId="{54014642-7DB1-4A3C-97C1-B4222A8406C8}" srcId="{81586FB3-00E1-4CEE-8BC4-58C7B8397D28}" destId="{FDC66282-B2F8-42B7-BD63-A6B19F4C7CDE}" srcOrd="1" destOrd="0" parTransId="{C40F74D3-42AE-4918-A2E0-66DBFBB5518A}" sibTransId="{C3B93E81-CDEC-4DA8-A55F-0F55DDEE3657}"/>
    <dgm:cxn modelId="{1F15AC44-DADC-4140-95E2-04879E0B6D3C}" srcId="{81586FB3-00E1-4CEE-8BC4-58C7B8397D28}" destId="{CCCF2A83-BD1D-4315-8F7B-73204B887861}" srcOrd="3" destOrd="0" parTransId="{DB7CB00F-C7BC-49EC-8B81-AE2894F6E960}" sibTransId="{DA6446C3-EB1D-4A4D-BAF5-E5996E6EC25C}"/>
    <dgm:cxn modelId="{6F8FAD6A-E9A9-4474-B87F-71A5D8DD2F4A}" type="presOf" srcId="{81586FB3-00E1-4CEE-8BC4-58C7B8397D28}" destId="{A98999D1-4659-4C04-BA07-069C4D3A4666}" srcOrd="0" destOrd="0" presId="urn:microsoft.com/office/officeart/2005/8/layout/pList2"/>
    <dgm:cxn modelId="{93812679-ACF9-43EC-B753-2C2B17A42B0C}" type="presOf" srcId="{EC2BEBC5-DAAB-4C81-8532-5FCF860A73F9}" destId="{24F2D695-45E6-48AC-B9F9-8BFDDD5E0E52}" srcOrd="0" destOrd="0" presId="urn:microsoft.com/office/officeart/2005/8/layout/pList2"/>
    <dgm:cxn modelId="{0361F88D-F423-4482-97DA-986FD6AC3405}" type="presOf" srcId="{480AB4C7-2714-4953-A9F0-3B06550028FB}" destId="{DAE8A6CE-2242-46C0-8EDA-BA3E9DA831F1}" srcOrd="0" destOrd="0" presId="urn:microsoft.com/office/officeart/2005/8/layout/pList2"/>
    <dgm:cxn modelId="{8185719A-BE1A-4AF4-886E-9F6444FDF4B7}" srcId="{81586FB3-00E1-4CEE-8BC4-58C7B8397D28}" destId="{3EB0A034-2779-4CDB-941A-4C8BB521BADD}" srcOrd="6" destOrd="0" parTransId="{D3297874-1C1F-496E-9B99-884347842027}" sibTransId="{E2A87DA4-F2C8-430D-AC0E-DCCA5273CACE}"/>
    <dgm:cxn modelId="{7E79E0A5-C912-40A3-BDB1-F4232C969B74}" type="presOf" srcId="{3A87DADB-C426-40A1-A475-1E742ECC519E}" destId="{2C8DD694-3573-40F9-B1EF-AD2AA92E62D7}" srcOrd="0" destOrd="0" presId="urn:microsoft.com/office/officeart/2005/8/layout/pList2"/>
    <dgm:cxn modelId="{0206ADA9-ED77-4754-9703-5175CA261180}" srcId="{81586FB3-00E1-4CEE-8BC4-58C7B8397D28}" destId="{F3E18361-AE5D-44A7-8B50-24335431E95B}" srcOrd="5" destOrd="0" parTransId="{4D7E383F-847F-43FA-A50A-F6B49D7A716D}" sibTransId="{0AEF3386-80C8-402D-A53C-2B024ACAE6DD}"/>
    <dgm:cxn modelId="{A31925AA-D842-40A4-A56E-F47EBBAD14AF}" type="presOf" srcId="{C3B93E81-CDEC-4DA8-A55F-0F55DDEE3657}" destId="{CABFE38B-FDF0-4EB6-B0F0-4E1067ECC1AE}" srcOrd="0" destOrd="0" presId="urn:microsoft.com/office/officeart/2005/8/layout/pList2"/>
    <dgm:cxn modelId="{99C36CAD-FF94-44C1-A5F2-59C311A78292}" type="presOf" srcId="{298FA559-DD87-4A09-B1DA-A84456CC99DF}" destId="{D9E0B61B-E834-4708-B944-5B0F30B26938}" srcOrd="0" destOrd="0" presId="urn:microsoft.com/office/officeart/2005/8/layout/pList2"/>
    <dgm:cxn modelId="{084AF9BA-629E-423A-975F-5EA05C06C820}" srcId="{81586FB3-00E1-4CEE-8BC4-58C7B8397D28}" destId="{EC2BEBC5-DAAB-4C81-8532-5FCF860A73F9}" srcOrd="2" destOrd="0" parTransId="{2049A6AD-A162-4A45-964B-65A522DFF739}" sibTransId="{8553B8F8-941F-429F-84DE-3A9C3C193455}"/>
    <dgm:cxn modelId="{E493C3BE-D2E5-4507-BCC5-D23E89ED5BBA}" type="presOf" srcId="{FDC66282-B2F8-42B7-BD63-A6B19F4C7CDE}" destId="{153ADF71-104F-4EC2-8482-058E84FB7CB8}" srcOrd="0" destOrd="0" presId="urn:microsoft.com/office/officeart/2005/8/layout/pList2"/>
    <dgm:cxn modelId="{18A24CC5-E52A-4AC3-A5BB-BC9F4918F5D6}" srcId="{81586FB3-00E1-4CEE-8BC4-58C7B8397D28}" destId="{3A87DADB-C426-40A1-A475-1E742ECC519E}" srcOrd="0" destOrd="0" parTransId="{045DB6C4-B043-492E-BA87-63BEB41510B5}" sibTransId="{7A4A4B19-C81E-4E01-9848-2A19099BD516}"/>
    <dgm:cxn modelId="{ABBA6ED2-D9E7-45C0-9BEE-4935712735DD}" srcId="{81586FB3-00E1-4CEE-8BC4-58C7B8397D28}" destId="{480AB4C7-2714-4953-A9F0-3B06550028FB}" srcOrd="7" destOrd="0" parTransId="{374A9C59-2E10-4D38-ABF2-66F82C169D5A}" sibTransId="{0B3A3192-C9E2-421F-9B0B-699A498B548A}"/>
    <dgm:cxn modelId="{7F3F5CD3-747F-4A40-9DB4-04A54B59AD7D}" type="presOf" srcId="{DA6446C3-EB1D-4A4D-BAF5-E5996E6EC25C}" destId="{364C569F-CEF4-4817-BE94-28793E41AF40}" srcOrd="0" destOrd="0" presId="urn:microsoft.com/office/officeart/2005/8/layout/pList2"/>
    <dgm:cxn modelId="{981E70F3-214C-4E75-8EF6-C00B4902DC51}" type="presOf" srcId="{7A4A4B19-C81E-4E01-9848-2A19099BD516}" destId="{A8EDB890-40B9-43D5-B641-9146D6E6EA44}" srcOrd="0" destOrd="0" presId="urn:microsoft.com/office/officeart/2005/8/layout/pList2"/>
    <dgm:cxn modelId="{9B859CFA-D8D3-4779-9475-1636A1250215}" type="presOf" srcId="{F3E18361-AE5D-44A7-8B50-24335431E95B}" destId="{4AD40BD2-21C6-4DE0-9577-C9460F69E2B9}" srcOrd="0" destOrd="0" presId="urn:microsoft.com/office/officeart/2005/8/layout/pList2"/>
    <dgm:cxn modelId="{FBC161D2-7697-43AF-9E3B-BC18AF01B1FD}" type="presParOf" srcId="{A98999D1-4659-4C04-BA07-069C4D3A4666}" destId="{E8DD0F0A-94CD-41A9-8054-EA39B73B6681}" srcOrd="0" destOrd="0" presId="urn:microsoft.com/office/officeart/2005/8/layout/pList2"/>
    <dgm:cxn modelId="{ABD8346C-38BD-4211-8571-E0D6E32935E0}" type="presParOf" srcId="{A98999D1-4659-4C04-BA07-069C4D3A4666}" destId="{31BA745A-F5FB-456B-A04F-4F34E4535296}" srcOrd="1" destOrd="0" presId="urn:microsoft.com/office/officeart/2005/8/layout/pList2"/>
    <dgm:cxn modelId="{8BBF8F53-8E1C-496C-B757-F5E56E2D9EEB}" type="presParOf" srcId="{31BA745A-F5FB-456B-A04F-4F34E4535296}" destId="{84F7234E-CDC4-46AE-A949-9757CAD28D30}" srcOrd="0" destOrd="0" presId="urn:microsoft.com/office/officeart/2005/8/layout/pList2"/>
    <dgm:cxn modelId="{B16D28BC-E5CA-4F30-B2D4-6C3D3D01ABBF}" type="presParOf" srcId="{84F7234E-CDC4-46AE-A949-9757CAD28D30}" destId="{2C8DD694-3573-40F9-B1EF-AD2AA92E62D7}" srcOrd="0" destOrd="0" presId="urn:microsoft.com/office/officeart/2005/8/layout/pList2"/>
    <dgm:cxn modelId="{34FECBC5-931D-4731-9D57-2050C2A5C2FB}" type="presParOf" srcId="{84F7234E-CDC4-46AE-A949-9757CAD28D30}" destId="{52113969-58ED-4481-AED9-8F92B152B460}" srcOrd="1" destOrd="0" presId="urn:microsoft.com/office/officeart/2005/8/layout/pList2"/>
    <dgm:cxn modelId="{5CD5857C-34CC-4C92-B031-C97BEE0321FD}" type="presParOf" srcId="{84F7234E-CDC4-46AE-A949-9757CAD28D30}" destId="{FD3AB295-9CBB-46BA-91D5-96365718607C}" srcOrd="2" destOrd="0" presId="urn:microsoft.com/office/officeart/2005/8/layout/pList2"/>
    <dgm:cxn modelId="{DBCA0EF1-4ADA-4869-9949-35B1C20D7B43}" type="presParOf" srcId="{31BA745A-F5FB-456B-A04F-4F34E4535296}" destId="{A8EDB890-40B9-43D5-B641-9146D6E6EA44}" srcOrd="1" destOrd="0" presId="urn:microsoft.com/office/officeart/2005/8/layout/pList2"/>
    <dgm:cxn modelId="{177636CE-117C-4871-8F14-296E37CB9B19}" type="presParOf" srcId="{31BA745A-F5FB-456B-A04F-4F34E4535296}" destId="{6FE001A4-8BE1-4D7C-9BA6-A0A65FFCD148}" srcOrd="2" destOrd="0" presId="urn:microsoft.com/office/officeart/2005/8/layout/pList2"/>
    <dgm:cxn modelId="{C3DE5F62-06B6-44D8-B44B-459EF35D7D5D}" type="presParOf" srcId="{6FE001A4-8BE1-4D7C-9BA6-A0A65FFCD148}" destId="{153ADF71-104F-4EC2-8482-058E84FB7CB8}" srcOrd="0" destOrd="0" presId="urn:microsoft.com/office/officeart/2005/8/layout/pList2"/>
    <dgm:cxn modelId="{6C4E35C7-91C8-4409-A8D6-93D62661BAEC}" type="presParOf" srcId="{6FE001A4-8BE1-4D7C-9BA6-A0A65FFCD148}" destId="{5957AEBD-45F0-4B34-8410-B4D42CA2F448}" srcOrd="1" destOrd="0" presId="urn:microsoft.com/office/officeart/2005/8/layout/pList2"/>
    <dgm:cxn modelId="{A672EE54-1271-4F11-BBF2-897A247A1645}" type="presParOf" srcId="{6FE001A4-8BE1-4D7C-9BA6-A0A65FFCD148}" destId="{BDD1A637-DC08-46AE-93DF-DAB18B1D8839}" srcOrd="2" destOrd="0" presId="urn:microsoft.com/office/officeart/2005/8/layout/pList2"/>
    <dgm:cxn modelId="{6193AFA4-8BE8-4521-9771-22D18F53A29B}" type="presParOf" srcId="{31BA745A-F5FB-456B-A04F-4F34E4535296}" destId="{CABFE38B-FDF0-4EB6-B0F0-4E1067ECC1AE}" srcOrd="3" destOrd="0" presId="urn:microsoft.com/office/officeart/2005/8/layout/pList2"/>
    <dgm:cxn modelId="{91978809-4B2B-4368-8DF0-1440A65064FF}" type="presParOf" srcId="{31BA745A-F5FB-456B-A04F-4F34E4535296}" destId="{64D17B6D-F319-4C21-BDB9-72639E6B8372}" srcOrd="4" destOrd="0" presId="urn:microsoft.com/office/officeart/2005/8/layout/pList2"/>
    <dgm:cxn modelId="{ABC436E0-DA6A-4552-B7D5-C15F09AB8719}" type="presParOf" srcId="{64D17B6D-F319-4C21-BDB9-72639E6B8372}" destId="{24F2D695-45E6-48AC-B9F9-8BFDDD5E0E52}" srcOrd="0" destOrd="0" presId="urn:microsoft.com/office/officeart/2005/8/layout/pList2"/>
    <dgm:cxn modelId="{25E9A4EA-D507-4E86-85AD-8BD72ED9918D}" type="presParOf" srcId="{64D17B6D-F319-4C21-BDB9-72639E6B8372}" destId="{913DBC22-3DAF-4BCE-9E7C-E46B52324C3B}" srcOrd="1" destOrd="0" presId="urn:microsoft.com/office/officeart/2005/8/layout/pList2"/>
    <dgm:cxn modelId="{91AFDF69-EC13-4C24-BBCC-A9DD95CFC098}" type="presParOf" srcId="{64D17B6D-F319-4C21-BDB9-72639E6B8372}" destId="{7BD15A95-4764-41C6-8D11-67655C2658B6}" srcOrd="2" destOrd="0" presId="urn:microsoft.com/office/officeart/2005/8/layout/pList2"/>
    <dgm:cxn modelId="{E20CEEF9-6222-4861-8613-72B9D1569D9D}" type="presParOf" srcId="{31BA745A-F5FB-456B-A04F-4F34E4535296}" destId="{326B2AA3-D1E2-4F82-9FE6-9886B09B0405}" srcOrd="5" destOrd="0" presId="urn:microsoft.com/office/officeart/2005/8/layout/pList2"/>
    <dgm:cxn modelId="{8E18DE1B-CEFD-41AF-AD7C-BF38101CD218}" type="presParOf" srcId="{31BA745A-F5FB-456B-A04F-4F34E4535296}" destId="{45F6B26C-B6E5-4899-9235-BF7B16EB75CB}" srcOrd="6" destOrd="0" presId="urn:microsoft.com/office/officeart/2005/8/layout/pList2"/>
    <dgm:cxn modelId="{0B68BDE1-BB84-4B2B-BD9C-6704A2493FF4}" type="presParOf" srcId="{45F6B26C-B6E5-4899-9235-BF7B16EB75CB}" destId="{94912D45-A9D5-44FA-8F70-717344F69726}" srcOrd="0" destOrd="0" presId="urn:microsoft.com/office/officeart/2005/8/layout/pList2"/>
    <dgm:cxn modelId="{A227F46A-2DA8-4780-9B19-B670B71042D9}" type="presParOf" srcId="{45F6B26C-B6E5-4899-9235-BF7B16EB75CB}" destId="{4D22BF1D-5918-4716-BDED-E15A8E8BD92E}" srcOrd="1" destOrd="0" presId="urn:microsoft.com/office/officeart/2005/8/layout/pList2"/>
    <dgm:cxn modelId="{B712F87C-2B00-484E-87F7-F3228662CB59}" type="presParOf" srcId="{45F6B26C-B6E5-4899-9235-BF7B16EB75CB}" destId="{219BF977-C86E-4EB9-ACE1-5D1E50EC9FED}" srcOrd="2" destOrd="0" presId="urn:microsoft.com/office/officeart/2005/8/layout/pList2"/>
    <dgm:cxn modelId="{89B6D436-0F03-4B6F-AA7E-3703297AAE46}" type="presParOf" srcId="{31BA745A-F5FB-456B-A04F-4F34E4535296}" destId="{364C569F-CEF4-4817-BE94-28793E41AF40}" srcOrd="7" destOrd="0" presId="urn:microsoft.com/office/officeart/2005/8/layout/pList2"/>
    <dgm:cxn modelId="{FB62109F-4DCB-4279-84EB-DB4A55D32694}" type="presParOf" srcId="{31BA745A-F5FB-456B-A04F-4F34E4535296}" destId="{BDC77085-7D95-4CFE-904E-06D99C7C9531}" srcOrd="8" destOrd="0" presId="urn:microsoft.com/office/officeart/2005/8/layout/pList2"/>
    <dgm:cxn modelId="{7910ED8F-15F5-401D-AD00-88729BFCEB75}" type="presParOf" srcId="{BDC77085-7D95-4CFE-904E-06D99C7C9531}" destId="{D9E0B61B-E834-4708-B944-5B0F30B26938}" srcOrd="0" destOrd="0" presId="urn:microsoft.com/office/officeart/2005/8/layout/pList2"/>
    <dgm:cxn modelId="{1358A86A-E748-4B23-B956-AF80FAB76762}" type="presParOf" srcId="{BDC77085-7D95-4CFE-904E-06D99C7C9531}" destId="{91E7195E-24AA-47D0-924F-565A5C21C727}" srcOrd="1" destOrd="0" presId="urn:microsoft.com/office/officeart/2005/8/layout/pList2"/>
    <dgm:cxn modelId="{A049B9FF-3C1C-4891-B4DA-93C063B9DCBF}" type="presParOf" srcId="{BDC77085-7D95-4CFE-904E-06D99C7C9531}" destId="{F29E08CA-767A-4D70-B5DC-01DD4C6D3536}" srcOrd="2" destOrd="0" presId="urn:microsoft.com/office/officeart/2005/8/layout/pList2"/>
    <dgm:cxn modelId="{FD30522D-B68F-4F35-91AD-B21E0B3480C5}" type="presParOf" srcId="{31BA745A-F5FB-456B-A04F-4F34E4535296}" destId="{26BCACBB-59B0-4D97-88E9-CBF8F1E6CA51}" srcOrd="9" destOrd="0" presId="urn:microsoft.com/office/officeart/2005/8/layout/pList2"/>
    <dgm:cxn modelId="{ECE873FF-2BD9-4F6C-91CF-79539821ED6D}" type="presParOf" srcId="{31BA745A-F5FB-456B-A04F-4F34E4535296}" destId="{D0F86A2C-E3A9-4D4A-AD66-D14E4304FC55}" srcOrd="10" destOrd="0" presId="urn:microsoft.com/office/officeart/2005/8/layout/pList2"/>
    <dgm:cxn modelId="{832BA415-AC95-49DC-BC39-F88540208E76}" type="presParOf" srcId="{D0F86A2C-E3A9-4D4A-AD66-D14E4304FC55}" destId="{4AD40BD2-21C6-4DE0-9577-C9460F69E2B9}" srcOrd="0" destOrd="0" presId="urn:microsoft.com/office/officeart/2005/8/layout/pList2"/>
    <dgm:cxn modelId="{AE3CFB0F-431C-4CCF-BB98-084383222509}" type="presParOf" srcId="{D0F86A2C-E3A9-4D4A-AD66-D14E4304FC55}" destId="{5667A8B0-DA7E-4106-868B-4A5CF78CC770}" srcOrd="1" destOrd="0" presId="urn:microsoft.com/office/officeart/2005/8/layout/pList2"/>
    <dgm:cxn modelId="{A89D9A03-6460-413F-93F3-3765BDE0D645}" type="presParOf" srcId="{D0F86A2C-E3A9-4D4A-AD66-D14E4304FC55}" destId="{BE52D899-BFC1-4590-A5A1-116CAEA8FDE2}" srcOrd="2" destOrd="0" presId="urn:microsoft.com/office/officeart/2005/8/layout/pList2"/>
    <dgm:cxn modelId="{4B7DA8FF-41E2-433E-BE03-A8BDEFB39CC7}" type="presParOf" srcId="{31BA745A-F5FB-456B-A04F-4F34E4535296}" destId="{CCD6852F-DC4C-47BF-882D-179B4BB81EF7}" srcOrd="11" destOrd="0" presId="urn:microsoft.com/office/officeart/2005/8/layout/pList2"/>
    <dgm:cxn modelId="{9B605494-A0B4-4D12-91F3-8A5C28FE8D85}" type="presParOf" srcId="{31BA745A-F5FB-456B-A04F-4F34E4535296}" destId="{1BB3AE0A-D0A5-452B-B6A1-6EF28B94E64C}" srcOrd="12" destOrd="0" presId="urn:microsoft.com/office/officeart/2005/8/layout/pList2"/>
    <dgm:cxn modelId="{83A8A459-50F2-4F96-A332-2FB8970616B9}" type="presParOf" srcId="{1BB3AE0A-D0A5-452B-B6A1-6EF28B94E64C}" destId="{9267A227-4A02-4761-A96E-97C93BCBA48F}" srcOrd="0" destOrd="0" presId="urn:microsoft.com/office/officeart/2005/8/layout/pList2"/>
    <dgm:cxn modelId="{F804943F-C642-4751-A958-ACFBBD79BFCC}" type="presParOf" srcId="{1BB3AE0A-D0A5-452B-B6A1-6EF28B94E64C}" destId="{69F7E1F8-667A-4DBB-80AB-119AC27F9688}" srcOrd="1" destOrd="0" presId="urn:microsoft.com/office/officeart/2005/8/layout/pList2"/>
    <dgm:cxn modelId="{59939E88-D03E-4EA5-88DA-FE4AD25A094C}" type="presParOf" srcId="{1BB3AE0A-D0A5-452B-B6A1-6EF28B94E64C}" destId="{DC311AE1-0FBF-4248-B23A-8B9542FEB75A}" srcOrd="2" destOrd="0" presId="urn:microsoft.com/office/officeart/2005/8/layout/pList2"/>
    <dgm:cxn modelId="{23E52AAE-4B21-4F51-86D3-9B1DDB752BD7}" type="presParOf" srcId="{31BA745A-F5FB-456B-A04F-4F34E4535296}" destId="{517E28FC-7C48-4B10-89A8-C3FAD7A49CDF}" srcOrd="13" destOrd="0" presId="urn:microsoft.com/office/officeart/2005/8/layout/pList2"/>
    <dgm:cxn modelId="{2C0F0ED6-F1BD-40D5-96F1-1577E1B004EA}" type="presParOf" srcId="{31BA745A-F5FB-456B-A04F-4F34E4535296}" destId="{A91DAD35-50E1-4A91-BC89-74903EDAB6CF}" srcOrd="14" destOrd="0" presId="urn:microsoft.com/office/officeart/2005/8/layout/pList2"/>
    <dgm:cxn modelId="{9E2D979F-1B4D-4A42-A1DA-3E4D77DA9183}" type="presParOf" srcId="{A91DAD35-50E1-4A91-BC89-74903EDAB6CF}" destId="{DAE8A6CE-2242-46C0-8EDA-BA3E9DA831F1}" srcOrd="0" destOrd="0" presId="urn:microsoft.com/office/officeart/2005/8/layout/pList2"/>
    <dgm:cxn modelId="{69942F6B-38AB-4F8B-883E-B11A15707084}" type="presParOf" srcId="{A91DAD35-50E1-4A91-BC89-74903EDAB6CF}" destId="{B3CCD63E-41A0-4878-ACB2-1CEB87C84D84}" srcOrd="1" destOrd="0" presId="urn:microsoft.com/office/officeart/2005/8/layout/pList2"/>
    <dgm:cxn modelId="{085B079A-A837-4EA9-9319-663AD7413151}" type="presParOf" srcId="{A91DAD35-50E1-4A91-BC89-74903EDAB6CF}" destId="{E02A3DE8-117E-4AAF-9B89-AF448DF5065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86FB3-00E1-4CEE-8BC4-58C7B8397D28}" type="doc">
      <dgm:prSet loTypeId="urn:microsoft.com/office/officeart/2008/layout/PictureStrip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87DADB-C426-40A1-A475-1E742ECC519E}">
      <dgm:prSet phldrT="[ข้อความ]" custT="1"/>
      <dgm:spPr/>
      <dgm:t>
        <a:bodyPr/>
        <a:lstStyle/>
        <a:p>
          <a:pPr algn="ctr"/>
          <a:r>
            <a:rPr lang="th-TH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รับสมัครสำนักงาน</a:t>
          </a:r>
        </a:p>
        <a:p>
          <a:pPr algn="ctr"/>
          <a:r>
            <a:rPr lang="th-TH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เข้าร่วมโครงการ</a:t>
          </a:r>
        </a:p>
        <a:p>
          <a:pPr algn="ctr"/>
          <a:r>
            <a:rPr lang="th-TH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(31 มกราคม 2561)</a:t>
          </a:r>
          <a:endParaRPr lang="en-US" sz="2800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45DB6C4-B043-492E-BA87-63BEB41510B5}" type="parTrans" cxnId="{18A24CC5-E52A-4AC3-A5BB-BC9F4918F5D6}">
      <dgm:prSet/>
      <dgm:spPr/>
      <dgm:t>
        <a:bodyPr/>
        <a:lstStyle/>
        <a:p>
          <a:pPr algn="ctr"/>
          <a:endParaRPr lang="en-US" sz="36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4A4B19-C81E-4E01-9848-2A19099BD516}" type="sibTrans" cxnId="{18A24CC5-E52A-4AC3-A5BB-BC9F4918F5D6}">
      <dgm:prSet/>
      <dgm:spPr/>
      <dgm:t>
        <a:bodyPr/>
        <a:lstStyle/>
        <a:p>
          <a:pPr algn="ctr"/>
          <a:endParaRPr lang="en-US" sz="36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DC66282-B2F8-42B7-BD63-A6B19F4C7CDE}">
      <dgm:prSet phldrT="[ข้อความ]" custT="1"/>
      <dgm:spPr/>
      <dgm:t>
        <a:bodyPr/>
        <a:lstStyle/>
        <a:p>
          <a:pPr algn="ctr"/>
          <a:r>
            <a:rPr lang="th-TH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ส่งเอกสารการประเมินตนเองเบื้องต้น</a:t>
          </a:r>
          <a:endParaRPr lang="en-US" sz="2800" b="1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40F74D3-42AE-4918-A2E0-66DBFBB5518A}" type="parTrans" cxnId="{54014642-7DB1-4A3C-97C1-B4222A8406C8}">
      <dgm:prSet/>
      <dgm:spPr/>
      <dgm:t>
        <a:bodyPr/>
        <a:lstStyle/>
        <a:p>
          <a:pPr algn="ctr"/>
          <a:endParaRPr lang="en-US" sz="36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B93E81-CDEC-4DA8-A55F-0F55DDEE3657}" type="sibTrans" cxnId="{54014642-7DB1-4A3C-97C1-B4222A8406C8}">
      <dgm:prSet/>
      <dgm:spPr/>
      <dgm:t>
        <a:bodyPr/>
        <a:lstStyle/>
        <a:p>
          <a:pPr algn="ctr"/>
          <a:endParaRPr lang="en-US" sz="3600" b="1" spc="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2C55F03-C902-45B0-85A1-CCAF02227C7E}" type="pres">
      <dgm:prSet presAssocID="{81586FB3-00E1-4CEE-8BC4-58C7B8397D28}" presName="Name0" presStyleCnt="0">
        <dgm:presLayoutVars>
          <dgm:dir/>
          <dgm:resizeHandles val="exact"/>
        </dgm:presLayoutVars>
      </dgm:prSet>
      <dgm:spPr/>
    </dgm:pt>
    <dgm:pt modelId="{67CA0AF7-4EAE-43D0-81A6-6732C686442D}" type="pres">
      <dgm:prSet presAssocID="{3A87DADB-C426-40A1-A475-1E742ECC519E}" presName="composite" presStyleCnt="0"/>
      <dgm:spPr/>
    </dgm:pt>
    <dgm:pt modelId="{16D42B48-54A9-4828-840C-D67C607BC70D}" type="pres">
      <dgm:prSet presAssocID="{3A87DADB-C426-40A1-A475-1E742ECC519E}" presName="rect1" presStyleLbl="trAlignAcc1" presStyleIdx="0" presStyleCnt="2">
        <dgm:presLayoutVars>
          <dgm:bulletEnabled val="1"/>
        </dgm:presLayoutVars>
      </dgm:prSet>
      <dgm:spPr/>
    </dgm:pt>
    <dgm:pt modelId="{1246C5EA-E86E-40E3-AE51-3B113CB4CCA6}" type="pres">
      <dgm:prSet presAssocID="{3A87DADB-C426-40A1-A475-1E742ECC519E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เปิดจดหมาย"/>
        </a:ext>
      </dgm:extLst>
    </dgm:pt>
    <dgm:pt modelId="{8C35DCFE-253A-402B-BFCE-4EAB4A8A6651}" type="pres">
      <dgm:prSet presAssocID="{7A4A4B19-C81E-4E01-9848-2A19099BD516}" presName="sibTrans" presStyleCnt="0"/>
      <dgm:spPr/>
    </dgm:pt>
    <dgm:pt modelId="{F4E1E3E8-C693-4566-9743-0029A2559691}" type="pres">
      <dgm:prSet presAssocID="{FDC66282-B2F8-42B7-BD63-A6B19F4C7CDE}" presName="composite" presStyleCnt="0"/>
      <dgm:spPr/>
    </dgm:pt>
    <dgm:pt modelId="{69AE38B5-175D-4B38-BEF1-9842D26D98FF}" type="pres">
      <dgm:prSet presAssocID="{FDC66282-B2F8-42B7-BD63-A6B19F4C7CDE}" presName="rect1" presStyleLbl="trAlignAcc1" presStyleIdx="1" presStyleCnt="2" custLinFactNeighborX="793" custLinFactNeighborY="-17846">
        <dgm:presLayoutVars>
          <dgm:bulletEnabled val="1"/>
        </dgm:presLayoutVars>
      </dgm:prSet>
      <dgm:spPr/>
    </dgm:pt>
    <dgm:pt modelId="{4C623F3C-B07E-4A2D-A940-6C0A43FEBDAF}" type="pres">
      <dgm:prSet presAssocID="{FDC66282-B2F8-42B7-BD63-A6B19F4C7CDE}" presName="rect2" presStyleLbl="fgImgPlace1" presStyleIdx="1" presStyleCnt="2" custLinFactNeighborX="3627" custLinFactNeighborY="-169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รายการตรวจสอบ"/>
        </a:ext>
      </dgm:extLst>
    </dgm:pt>
  </dgm:ptLst>
  <dgm:cxnLst>
    <dgm:cxn modelId="{0D92E222-8568-47AA-9986-0DC64A67EF24}" type="presOf" srcId="{81586FB3-00E1-4CEE-8BC4-58C7B8397D28}" destId="{E2C55F03-C902-45B0-85A1-CCAF02227C7E}" srcOrd="0" destOrd="0" presId="urn:microsoft.com/office/officeart/2008/layout/PictureStrips"/>
    <dgm:cxn modelId="{48357735-A04F-416C-AABF-7772708B816E}" type="presOf" srcId="{FDC66282-B2F8-42B7-BD63-A6B19F4C7CDE}" destId="{69AE38B5-175D-4B38-BEF1-9842D26D98FF}" srcOrd="0" destOrd="0" presId="urn:microsoft.com/office/officeart/2008/layout/PictureStrips"/>
    <dgm:cxn modelId="{54014642-7DB1-4A3C-97C1-B4222A8406C8}" srcId="{81586FB3-00E1-4CEE-8BC4-58C7B8397D28}" destId="{FDC66282-B2F8-42B7-BD63-A6B19F4C7CDE}" srcOrd="1" destOrd="0" parTransId="{C40F74D3-42AE-4918-A2E0-66DBFBB5518A}" sibTransId="{C3B93E81-CDEC-4DA8-A55F-0F55DDEE3657}"/>
    <dgm:cxn modelId="{18A24CC5-E52A-4AC3-A5BB-BC9F4918F5D6}" srcId="{81586FB3-00E1-4CEE-8BC4-58C7B8397D28}" destId="{3A87DADB-C426-40A1-A475-1E742ECC519E}" srcOrd="0" destOrd="0" parTransId="{045DB6C4-B043-492E-BA87-63BEB41510B5}" sibTransId="{7A4A4B19-C81E-4E01-9848-2A19099BD516}"/>
    <dgm:cxn modelId="{202CA2D3-B95C-4262-8877-DB6314736699}" type="presOf" srcId="{3A87DADB-C426-40A1-A475-1E742ECC519E}" destId="{16D42B48-54A9-4828-840C-D67C607BC70D}" srcOrd="0" destOrd="0" presId="urn:microsoft.com/office/officeart/2008/layout/PictureStrips"/>
    <dgm:cxn modelId="{49DE8359-66F7-4EE7-AF71-6381F327237F}" type="presParOf" srcId="{E2C55F03-C902-45B0-85A1-CCAF02227C7E}" destId="{67CA0AF7-4EAE-43D0-81A6-6732C686442D}" srcOrd="0" destOrd="0" presId="urn:microsoft.com/office/officeart/2008/layout/PictureStrips"/>
    <dgm:cxn modelId="{A898A72E-96FB-4316-88EF-F7737F829A38}" type="presParOf" srcId="{67CA0AF7-4EAE-43D0-81A6-6732C686442D}" destId="{16D42B48-54A9-4828-840C-D67C607BC70D}" srcOrd="0" destOrd="0" presId="urn:microsoft.com/office/officeart/2008/layout/PictureStrips"/>
    <dgm:cxn modelId="{96053401-7DA2-4BEB-9969-362B29E94275}" type="presParOf" srcId="{67CA0AF7-4EAE-43D0-81A6-6732C686442D}" destId="{1246C5EA-E86E-40E3-AE51-3B113CB4CCA6}" srcOrd="1" destOrd="0" presId="urn:microsoft.com/office/officeart/2008/layout/PictureStrips"/>
    <dgm:cxn modelId="{B15EBD32-22D0-4124-884A-5E4557549CE7}" type="presParOf" srcId="{E2C55F03-C902-45B0-85A1-CCAF02227C7E}" destId="{8C35DCFE-253A-402B-BFCE-4EAB4A8A6651}" srcOrd="1" destOrd="0" presId="urn:microsoft.com/office/officeart/2008/layout/PictureStrips"/>
    <dgm:cxn modelId="{3ACA48C6-7755-4BDF-B583-C07EC807CB70}" type="presParOf" srcId="{E2C55F03-C902-45B0-85A1-CCAF02227C7E}" destId="{F4E1E3E8-C693-4566-9743-0029A2559691}" srcOrd="2" destOrd="0" presId="urn:microsoft.com/office/officeart/2008/layout/PictureStrips"/>
    <dgm:cxn modelId="{02F5429E-81F2-4297-88E8-B4E9ECABFB31}" type="presParOf" srcId="{F4E1E3E8-C693-4566-9743-0029A2559691}" destId="{69AE38B5-175D-4B38-BEF1-9842D26D98FF}" srcOrd="0" destOrd="0" presId="urn:microsoft.com/office/officeart/2008/layout/PictureStrips"/>
    <dgm:cxn modelId="{D6F77DA1-657F-498B-B22D-5AA9E3C1C9F8}" type="presParOf" srcId="{F4E1E3E8-C693-4566-9743-0029A2559691}" destId="{4C623F3C-B07E-4A2D-A940-6C0A43FEBDAF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999C3-97FA-4A68-A89A-293378B9A333}">
      <dsp:nvSpPr>
        <dsp:cNvPr id="0" name=""/>
        <dsp:cNvSpPr/>
      </dsp:nvSpPr>
      <dsp:spPr>
        <a:xfrm>
          <a:off x="10045" y="831274"/>
          <a:ext cx="3002398" cy="2223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การผลิตสินค้า “โภคภัณฑ์” ไปสู่สินค้าเชิง “นวัตกรรม”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75174" y="896403"/>
        <a:ext cx="2872140" cy="2093393"/>
      </dsp:txXfrm>
    </dsp:sp>
    <dsp:sp modelId="{0F6F40F5-CAC1-4B75-8407-657141656A9D}">
      <dsp:nvSpPr>
        <dsp:cNvPr id="0" name=""/>
        <dsp:cNvSpPr/>
      </dsp:nvSpPr>
      <dsp:spPr>
        <a:xfrm>
          <a:off x="3312683" y="1570802"/>
          <a:ext cx="636508" cy="744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312683" y="1719721"/>
        <a:ext cx="445556" cy="446756"/>
      </dsp:txXfrm>
    </dsp:sp>
    <dsp:sp modelId="{6F1FDFA5-F848-4531-BA71-492416FBDB4A}">
      <dsp:nvSpPr>
        <dsp:cNvPr id="0" name=""/>
        <dsp:cNvSpPr/>
      </dsp:nvSpPr>
      <dsp:spPr>
        <a:xfrm>
          <a:off x="4213403" y="831274"/>
          <a:ext cx="3002398" cy="2223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การขับเคลื่อนประเทศด้วยภาคอุตสาหกรรม ไปสู่การขับเคลื่อนด้วยเทคโนโลยี ความคิดสร้างสรรค์ และนวัตกรรม</a:t>
          </a:r>
          <a:endParaRPr lang="en-US" sz="28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4278532" y="896403"/>
        <a:ext cx="2872140" cy="2093393"/>
      </dsp:txXfrm>
    </dsp:sp>
    <dsp:sp modelId="{6345F568-18F0-489F-BEA8-212E5304BBE3}">
      <dsp:nvSpPr>
        <dsp:cNvPr id="0" name=""/>
        <dsp:cNvSpPr/>
      </dsp:nvSpPr>
      <dsp:spPr>
        <a:xfrm>
          <a:off x="7516042" y="1570802"/>
          <a:ext cx="636508" cy="744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7516042" y="1719721"/>
        <a:ext cx="445556" cy="446756"/>
      </dsp:txXfrm>
    </dsp:sp>
    <dsp:sp modelId="{789A94FB-086C-4781-AC80-D093796AB062}">
      <dsp:nvSpPr>
        <dsp:cNvPr id="0" name=""/>
        <dsp:cNvSpPr/>
      </dsp:nvSpPr>
      <dsp:spPr>
        <a:xfrm>
          <a:off x="8416761" y="831274"/>
          <a:ext cx="3002398" cy="2223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เปลี่ยนจากการเน้นภาคการผลิตสินค้า ไปสู่การเน้นภาคบริการมากขึ้น</a:t>
          </a:r>
          <a:endParaRPr lang="en-US" sz="35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8481890" y="896403"/>
        <a:ext cx="2872140" cy="2093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D0F0A-94CD-41A9-8054-EA39B73B6681}">
      <dsp:nvSpPr>
        <dsp:cNvPr id="0" name=""/>
        <dsp:cNvSpPr/>
      </dsp:nvSpPr>
      <dsp:spPr>
        <a:xfrm>
          <a:off x="0" y="0"/>
          <a:ext cx="12188825" cy="216250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AB295-9CBB-46BA-91D5-96365718607C}">
      <dsp:nvSpPr>
        <dsp:cNvPr id="0" name=""/>
        <dsp:cNvSpPr/>
      </dsp:nvSpPr>
      <dsp:spPr>
        <a:xfrm>
          <a:off x="369371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8DD694-3573-40F9-B1EF-AD2AA92E62D7}">
      <dsp:nvSpPr>
        <dsp:cNvPr id="0" name=""/>
        <dsp:cNvSpPr/>
      </dsp:nvSpPr>
      <dsp:spPr>
        <a:xfrm rot="10800000">
          <a:off x="369371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รับสมัครสำนักงานเข้าร่วมโครงการ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409846" y="2162507"/>
        <a:ext cx="1235151" cy="2602590"/>
      </dsp:txXfrm>
    </dsp:sp>
    <dsp:sp modelId="{BDD1A637-DC08-46AE-93DF-DAB18B1D8839}">
      <dsp:nvSpPr>
        <dsp:cNvPr id="0" name=""/>
        <dsp:cNvSpPr/>
      </dsp:nvSpPr>
      <dsp:spPr>
        <a:xfrm>
          <a:off x="1817082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3ADF71-104F-4EC2-8482-058E84FB7CB8}">
      <dsp:nvSpPr>
        <dsp:cNvPr id="0" name=""/>
        <dsp:cNvSpPr/>
      </dsp:nvSpPr>
      <dsp:spPr>
        <a:xfrm rot="10800000">
          <a:off x="1817082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ส่งเอกสารการประเมินตนเองเบื้องต้น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1857557" y="2162507"/>
        <a:ext cx="1235151" cy="2602590"/>
      </dsp:txXfrm>
    </dsp:sp>
    <dsp:sp modelId="{7BD15A95-4764-41C6-8D11-67655C2658B6}">
      <dsp:nvSpPr>
        <dsp:cNvPr id="0" name=""/>
        <dsp:cNvSpPr/>
      </dsp:nvSpPr>
      <dsp:spPr>
        <a:xfrm>
          <a:off x="3264794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F2D695-45E6-48AC-B9F9-8BFDDD5E0E52}">
      <dsp:nvSpPr>
        <dsp:cNvPr id="0" name=""/>
        <dsp:cNvSpPr/>
      </dsp:nvSpPr>
      <dsp:spPr>
        <a:xfrm rot="10800000">
          <a:off x="3264794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คัดเลือกสำนักงานที่ผ่านการประเมินเบื้องต้น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3305269" y="2162507"/>
        <a:ext cx="1235151" cy="2602590"/>
      </dsp:txXfrm>
    </dsp:sp>
    <dsp:sp modelId="{219BF977-C86E-4EB9-ACE1-5D1E50EC9FED}">
      <dsp:nvSpPr>
        <dsp:cNvPr id="0" name=""/>
        <dsp:cNvSpPr/>
      </dsp:nvSpPr>
      <dsp:spPr>
        <a:xfrm>
          <a:off x="4712505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912D45-A9D5-44FA-8F70-717344F69726}">
      <dsp:nvSpPr>
        <dsp:cNvPr id="0" name=""/>
        <dsp:cNvSpPr/>
      </dsp:nvSpPr>
      <dsp:spPr>
        <a:xfrm rot="10800000">
          <a:off x="4712505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จัดอบรมสำนักงานที่เข้าร่วมโครงการ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4752980" y="2162507"/>
        <a:ext cx="1235151" cy="2602590"/>
      </dsp:txXfrm>
    </dsp:sp>
    <dsp:sp modelId="{F29E08CA-767A-4D70-B5DC-01DD4C6D3536}">
      <dsp:nvSpPr>
        <dsp:cNvPr id="0" name=""/>
        <dsp:cNvSpPr/>
      </dsp:nvSpPr>
      <dsp:spPr>
        <a:xfrm>
          <a:off x="6160217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E0B61B-E834-4708-B944-5B0F30B26938}">
      <dsp:nvSpPr>
        <dsp:cNvPr id="0" name=""/>
        <dsp:cNvSpPr/>
      </dsp:nvSpPr>
      <dsp:spPr>
        <a:xfrm rot="10800000">
          <a:off x="6160217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chemeClr val="tx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ตรวจเยี่ยมเพื่อให้คำแนะนำ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6200692" y="2162507"/>
        <a:ext cx="1235151" cy="2602590"/>
      </dsp:txXfrm>
    </dsp:sp>
    <dsp:sp modelId="{BE52D899-BFC1-4590-A5A1-116CAEA8FDE2}">
      <dsp:nvSpPr>
        <dsp:cNvPr id="0" name=""/>
        <dsp:cNvSpPr/>
      </dsp:nvSpPr>
      <dsp:spPr>
        <a:xfrm>
          <a:off x="7607929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D40BD2-21C6-4DE0-9577-C9460F69E2B9}">
      <dsp:nvSpPr>
        <dsp:cNvPr id="0" name=""/>
        <dsp:cNvSpPr/>
      </dsp:nvSpPr>
      <dsp:spPr>
        <a:xfrm rot="10800000">
          <a:off x="7607929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ตรวจประเมินสำนักงานโดยคณะกรรมการระดับพื้นที่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7648404" y="2162507"/>
        <a:ext cx="1235151" cy="2602590"/>
      </dsp:txXfrm>
    </dsp:sp>
    <dsp:sp modelId="{DC311AE1-0FBF-4248-B23A-8B9542FEB75A}">
      <dsp:nvSpPr>
        <dsp:cNvPr id="0" name=""/>
        <dsp:cNvSpPr/>
      </dsp:nvSpPr>
      <dsp:spPr>
        <a:xfrm>
          <a:off x="9055640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67A227-4A02-4761-A96E-97C93BCBA48F}">
      <dsp:nvSpPr>
        <dsp:cNvPr id="0" name=""/>
        <dsp:cNvSpPr/>
      </dsp:nvSpPr>
      <dsp:spPr>
        <a:xfrm rot="10800000">
          <a:off x="9055640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ตรวจประเมินสำนักงานที่ผ่านเกณฑ์ร้อยละ 90 โดย</a:t>
          </a:r>
          <a:r>
            <a:rPr lang="th-TH" sz="18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คณะกรรมการ</a:t>
          </a:r>
          <a:r>
            <a:rPr lang="th-TH" sz="20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ระดับประเทศ</a:t>
          </a:r>
          <a:endParaRPr lang="en-US" sz="20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9096115" y="2162507"/>
        <a:ext cx="1235151" cy="2602590"/>
      </dsp:txXfrm>
    </dsp:sp>
    <dsp:sp modelId="{E02A3DE8-117E-4AAF-9B89-AF448DF50652}">
      <dsp:nvSpPr>
        <dsp:cNvPr id="0" name=""/>
        <dsp:cNvSpPr/>
      </dsp:nvSpPr>
      <dsp:spPr>
        <a:xfrm>
          <a:off x="10503352" y="288334"/>
          <a:ext cx="1316101" cy="15858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E8A6CE-2242-46C0-8EDA-BA3E9DA831F1}">
      <dsp:nvSpPr>
        <dsp:cNvPr id="0" name=""/>
        <dsp:cNvSpPr/>
      </dsp:nvSpPr>
      <dsp:spPr>
        <a:xfrm rot="10800000">
          <a:off x="10503352" y="2162507"/>
          <a:ext cx="1316101" cy="264306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ประชุมสรุปผลการตรวจประเมินและรับรองสำนักงานสีเขียว</a:t>
          </a:r>
          <a:endParaRPr lang="en-US" sz="24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10800000">
        <a:off x="10543827" y="2162507"/>
        <a:ext cx="1235151" cy="2602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42B48-54A9-4828-840C-D67C607BC70D}">
      <dsp:nvSpPr>
        <dsp:cNvPr id="0" name=""/>
        <dsp:cNvSpPr/>
      </dsp:nvSpPr>
      <dsp:spPr>
        <a:xfrm>
          <a:off x="2358690" y="214708"/>
          <a:ext cx="4539567" cy="1418614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7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รับสมัครสำนักงาน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เข้าร่วมโครงการ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(31 มกราคม 2561)</a:t>
          </a:r>
          <a:endParaRPr lang="en-US" sz="2800" b="1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358690" y="214708"/>
        <a:ext cx="4539567" cy="1418614"/>
      </dsp:txXfrm>
    </dsp:sp>
    <dsp:sp modelId="{1246C5EA-E86E-40E3-AE51-3B113CB4CCA6}">
      <dsp:nvSpPr>
        <dsp:cNvPr id="0" name=""/>
        <dsp:cNvSpPr/>
      </dsp:nvSpPr>
      <dsp:spPr>
        <a:xfrm>
          <a:off x="2169541" y="9797"/>
          <a:ext cx="993030" cy="1489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38B5-175D-4B38-BEF1-9842D26D98FF}">
      <dsp:nvSpPr>
        <dsp:cNvPr id="0" name=""/>
        <dsp:cNvSpPr/>
      </dsp:nvSpPr>
      <dsp:spPr>
        <a:xfrm>
          <a:off x="2394689" y="1747421"/>
          <a:ext cx="4539567" cy="1418614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75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ส่งเอกสารการประเมินตนเองเบื้องต้น</a:t>
          </a:r>
          <a:endParaRPr lang="en-US" sz="2800" b="1" kern="1200" spc="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394689" y="1747421"/>
        <a:ext cx="4539567" cy="1418614"/>
      </dsp:txXfrm>
    </dsp:sp>
    <dsp:sp modelId="{4C623F3C-B07E-4A2D-A940-6C0A43FEBDAF}">
      <dsp:nvSpPr>
        <dsp:cNvPr id="0" name=""/>
        <dsp:cNvSpPr/>
      </dsp:nvSpPr>
      <dsp:spPr>
        <a:xfrm>
          <a:off x="2205559" y="1542513"/>
          <a:ext cx="993030" cy="1489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7AF787-23E9-4AE0-8055-920EFC157E75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10/01/61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F1F6069-3E47-4282-8957-6872651EB1E6}" type="datetime1">
              <a:rPr lang="th-TH" smtClean="0"/>
              <a:pPr/>
              <a:t>10/01/61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BB98AFB-CB0D-4DFE-87B9-B4B0D0DE73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4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078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ประเทศไทยในอดีตที่ผ่านมามีการพัฒนาเศรษฐกิจอย่างต่อเนื่อง ตั้งแต่โมเดล “ประเทศไทย 1.0” ที่เน้นภาคการเกษตร ไปสู่ “ประเทศไทย 2.0” ที่เน้นอุตสาหกรรมเบา แล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686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วันที่ 01 ธันวาคม พ.ศ. 2558 เวลา 14:18 น.</a:t>
            </a:r>
          </a:p>
          <a:p>
            <a:r>
              <a:rPr lang="th-TH" dirty="0"/>
              <a:t> เมื่อเวลา 18.00 น. วันที่ 1 ธ.ค. ตามเวลาท้องถิ่นซึ่งช้ากว่าประเทศไทย 6 ชั่วโมง ผู้สื่อข่าวรายงานภารกิจ พล.อ.ประยุทธ์ จันทร์โอชา นายกรัฐมนตรีและหัวหน้าคณะรักษาความสงบแห่งชาติ (</a:t>
            </a:r>
            <a:r>
              <a:rPr lang="th-TH" dirty="0" err="1"/>
              <a:t>คสช</a:t>
            </a:r>
            <a:r>
              <a:rPr lang="th-TH" dirty="0"/>
              <a:t>.) อยู่ระหว่างเข้าร่วมการประชุมระดับสูงของประมุขรัฐ และหัวหน้ารัฐบาลในการประชุมรัฐภาคีกรอบอนุสัญญาสหประชาชาติว่า ด้วยการเปลี่ยนแปลงสภาพภูมิอากาศ สมัยที่ 21 และการประชุมรัฐภาคีพิธีสารเกียวโต สมัยที่ 11 ณ กรุงปารีส สาธารณรัฐฝรั่งเศส ระหว่างวันที่ 29 พ.ย.-2 ธ.ค. ว่า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 พล.อ.ประยุทธ์ ร่วมการกล่าวถ้อยแถลงในการประชุมฯ โดยแสดงความเสียใจต่อครอบครัวของผู้เสียชีวิต ผู้บาดเจ็บจากเหตุการณ์ความรุนแรงในกรุงปารีสเมื่อ 2 สัปดาห์ที่แล้ว และขอเป็นกำลังใจให้ฝรั่งเศสและทุกประเทศที่เผชิญเหตุรุนแรง ขอแสดงความเป็นหนึ่งเดียว และขอร่วมประณามการกระทำที่ไร้มนุษยธรรมเช่นนี้</a:t>
            </a:r>
          </a:p>
          <a:p>
            <a:r>
              <a:rPr lang="th-TH" dirty="0"/>
              <a:t> </a:t>
            </a:r>
          </a:p>
          <a:p>
            <a:endParaRPr lang="th-TH" dirty="0"/>
          </a:p>
          <a:p>
            <a:r>
              <a:rPr lang="th-TH" dirty="0"/>
              <a:t> นายกรัฐมนตรี กล่าวว่า การร่วมประชุมในครั้งนี้เพื่อแสดงเจตนารมณ์อันแน่วแน่ของประเทศไทยในการร่วมผลักดัน ให้การเจรจาความตกลงด้านการเปลี่ยนแปลงสภาพภูมิอากาศฉบับใหม่บรรลุผล สามารถปฏิบัติได้จริง ในการรับรองวาระการพัฒนาที่ยั่งยืน ปี 2030 ของสหประชาชาติ (</a:t>
            </a:r>
            <a:r>
              <a:rPr lang="en-US" dirty="0"/>
              <a:t>UN) </a:t>
            </a:r>
            <a:r>
              <a:rPr lang="th-TH" dirty="0"/>
              <a:t>ที่นครนิวยอร์กเมื่อเดือนกันยายนที่ผ่านมา ตนได้ย้ำถึงการพัฒนาที่มีประชาชนเป็นศูนย์กลาง การสร้างความเข้มแข็งของชุมชน การอยู่ร่วมกันระหว่างมนุษย์และธรรมชาติอย่างสมดุล เพื่อบรรลุวัตถุประสงค์ดังกล่าว ดังนั้น พวกเราต้องร่วมกันจัดการปัญหาการเปลี่ยนแปลงสภาพภูมิอากาศอย่างจริงจัง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 นายกรัฐมนตรี กล่าวว่า การเปลี่ยนแปลงสภาพภูมิอากาศ ก่อให้เกิดภัยพิบัติ ภาวะโลกร้อน ระดับน้ำทะเลสูงขึ้น ภัยแล้ง การขาดน้ำการเกษตร ซึ่งกระทบต่อความมั่นคงทางอาหาร การเข้าถึงแหล่งน้ำสะอาด การขาดแคลนทรัพยากรธรรมชาติ เป็นการเพิ่มภาระให้ประเทศกำลังพัฒนา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 พล.อ.ประยุทธ์ กล่าวต่อว่า ทรัพยากรธรรมชาติเป็นสมบัติของโลก ไม่ใช่ของประเทศใดประเทศหนึ่ง ประชาคมโลกมีหน้าที่รับผิดชอบร่วมกันดูแลรักษา โดยเฉพาะความพยายามจำกัดการเพิ่มอุณหภูมิโลกไม่ให้เกิน 1.5 หรือ 2 องศาเซลเซียส ยึดหลักการความเป็นธรรมและความรับผิดชอบร่วมกันในระดับที่แตกต่าง โดยคำนึงถึงศักยภาพของแต่ละประเทศ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 “ผมขอเรียกร้องให้ทุกประเทศร่วมมือกันในกรอบเหนือ-ใต้ และใต้-ใต้ ทั้งด้านเงินทุน การวิจัยและพัฒนา การถ่ายทอดเทคโนโลยี การสร้างความตระหนักรู้แก่ประชาชนในการดำเนินการที่เป็นมิตรต่อสิ่งแวดล้อม อย่างมีความรับผิดชอบต่อโลก สำหรับประเทศไทยจะพยายามลดการปล่อยก๊าซเรือนกระจกร้อยละ 20 ถึง 25 ภายในปี 2030 โดยลดการใช้พลังงานจาก</a:t>
            </a:r>
            <a:r>
              <a:rPr lang="th-TH" dirty="0" err="1"/>
              <a:t>ฟอสซิล</a:t>
            </a:r>
            <a:r>
              <a:rPr lang="th-TH" dirty="0"/>
              <a:t> ใช้พลังงานทดแทนที่เป็นมิตรต่อสิ่งแวดล้อม เช่น </a:t>
            </a:r>
            <a:r>
              <a:rPr lang="en-US" dirty="0"/>
              <a:t>Eco Car </a:t>
            </a:r>
            <a:r>
              <a:rPr lang="th-TH" dirty="0"/>
              <a:t>รถไฟฟ้า การจัดการขยะ การปลูกป่าอาเซียน โรด</a:t>
            </a:r>
            <a:r>
              <a:rPr lang="th-TH" dirty="0" err="1"/>
              <a:t>แม็ป</a:t>
            </a:r>
            <a:r>
              <a:rPr lang="th-TH" dirty="0"/>
              <a:t>การลดหมอกควันให้เหลือร้อยละ 0 และสิ่งสำคัญคือ การพัฒนาอย่างยั่งยืนโดยน้อมนำหลักปรัชญาเศรษฐกิจพอเพียงของพระบาทสมเด็จพระเจ้าอยู่หัวฯ ยึดหลักความพอประมาณ มีเหตุผล และมีภูมิคุ้มกันบนพื้นฐานความรู้คู่คุณธรรม ในรูปแบบ ประชารัฐด้วยความร่วมมือภาครัฐ เอกชน ประชาชนมานานกว่า 5 ทศวรรษ</a:t>
            </a:r>
          </a:p>
          <a:p>
            <a:r>
              <a:rPr lang="th-TH" dirty="0"/>
              <a:t> </a:t>
            </a:r>
          </a:p>
          <a:p>
            <a:endParaRPr lang="th-TH" dirty="0"/>
          </a:p>
          <a:p>
            <a:r>
              <a:rPr lang="th-TH" dirty="0"/>
              <a:t> นายกรัฐมนตรี กล่าวถึงกรณีประเทศไทยเป็นกลุ่มจี 77 ในปีหน้า ว่า ประเทศไทยจะมุ่งมั่นอย่างเต็มความสามารถ ในการเป็นสะพานเชื่อมความแตกต่างทั้งภายในและภายนอกกลุ่ม จี 77 ให้บรรลุวัตถุประสงค์ของกรอบอนุสัญญาสหประชาชาติว่า ด้วยการเปลี่ยนแปลงสภาพภูมิอากาศ เพื่ออนาคตที่ยั่งยืนร่วมกันของโลกใบนี้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 ผู้สื่อข่าวรายงานว่า ภายหลังกล่าวถ้อยแถลง นายกฯ ได้เดินทางออกจากศูนย์ประชุมไปยังจัตุรัสแห่งสาธารณรัฐฝรั่งเศส เพื่อวางดอกไม้ เป็นเครื่องหมายเชิงสัญลักษณ์แสดงความเสียใจและระลึกถึงเหตุการณ์ความรุนแรงที่เกิดขึ้นที่กรุงปารีสเมื่อวันที่ 13 พฤศจิกายนที่ผ่านมา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461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เรากำลังเดินหน้าไปสู่ </a:t>
            </a:r>
            <a:r>
              <a:rPr lang="en-US" dirty="0"/>
              <a:t>SDG 2030 </a:t>
            </a:r>
            <a:r>
              <a:rPr lang="th-TH" dirty="0"/>
              <a:t>ของสหประชาชาติ </a:t>
            </a:r>
          </a:p>
          <a:p>
            <a:r>
              <a:rPr lang="th-TH" dirty="0"/>
              <a:t>ใน ๑๕ ปีข้างหน้าเราต้องบรรลุวัตถุประสงค์ให้ได้ในทุกกิจกรรม ทุกเป้าประสงค์ที่ระบุไว้ใน </a:t>
            </a:r>
            <a:r>
              <a:rPr lang="en-US" dirty="0"/>
              <a:t>SDGs </a:t>
            </a:r>
            <a:endParaRPr lang="th-TH" dirty="0"/>
          </a:p>
          <a:p>
            <a:r>
              <a:rPr lang="th-TH" dirty="0"/>
              <a:t>ประเทศไทยใช้คำว่า </a:t>
            </a:r>
            <a:r>
              <a:rPr lang="en-US" dirty="0"/>
              <a:t>SEP for SDGs </a:t>
            </a:r>
            <a:r>
              <a:rPr lang="th-TH" dirty="0"/>
              <a:t>คือ จาก”ปรัชญาของเศรษฐกิจพอเพียงของ พระบาทสมเด็จพระเจ้าอยู่หัว ไปสู่ </a:t>
            </a:r>
            <a:r>
              <a:rPr lang="en-US" dirty="0"/>
              <a:t>SDGs </a:t>
            </a:r>
            <a:r>
              <a:rPr lang="th-TH" dirty="0"/>
              <a:t>ของสหประชาชาติ”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526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028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266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482007-281E-49F3-8457-82D6C1669C67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CAF741-3718-47E3-BBC1-5D77F79E112E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7F62E-6A18-4117-B673-A7228FB51304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7B34A5-A264-4506-8DA5-653DA9D606FF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616A19-428B-4335-B7BA-8F485AE4F4C5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BBC6AA-1EC5-4BF2-8BB9-C541BBBBA9C1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5656A-AE09-4757-91B4-B64801A71923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44CA7C-2A74-4318-BF04-0774AB6A8943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FAABD-F522-493F-B4AB-672A008A5001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CF4BB-F803-4421-BAAD-90FE39C27B7F}" type="datetime1">
              <a:rPr lang="th-TH" noProof="0" smtClean="0"/>
              <a:t>10/01/61</a:t>
            </a:fld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837FADE-FC85-47D5-8A13-B1F0FD85F15D}" type="datetime1">
              <a:rPr lang="th-TH" smtClean="0"/>
              <a:pPr/>
              <a:t>10/01/61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AEAE4A8-A6E5-453E-B946-FB774B73F48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p.go.th/service-portal/news-system/news-detail/?id=202246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eqp.go.th/media/878092/greenoffice2561-final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slide" Target="slide4.xml"/><Relationship Id="rId4" Type="http://schemas.openxmlformats.org/officeDocument/2006/relationships/image" Target="../media/image8.sv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65211" y="915139"/>
            <a:ext cx="6553198" cy="2514601"/>
          </a:xfrm>
        </p:spPr>
        <p:txBody>
          <a:bodyPr rtlCol="0">
            <a:normAutofit fontScale="90000"/>
          </a:bodyPr>
          <a:lstStyle/>
          <a:p>
            <a:pPr rtl="0"/>
            <a:r>
              <a:rPr lang="th-TH" sz="7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</a:t>
            </a:r>
            <a:br>
              <a:rPr lang="th-TH" sz="72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โครงการสำนักงาน</a:t>
            </a:r>
            <a:br>
              <a:rPr lang="th-TH" sz="72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ที่เป็นมิตรกับสิ่งแวดล้อม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65211" y="3276600"/>
            <a:ext cx="5029201" cy="990600"/>
          </a:xfrm>
        </p:spPr>
        <p:txBody>
          <a:bodyPr rtlCol="0">
            <a:normAutofit fontScale="92500"/>
          </a:bodyPr>
          <a:lstStyle/>
          <a:p>
            <a:pPr rtl="0"/>
            <a:r>
              <a:rPr lang="en-US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 2017</a:t>
            </a:r>
            <a:endParaRPr lang="th-TH" sz="6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1F3536B-8EA5-44BA-9EB5-5AC1E6C5F942}"/>
              </a:ext>
            </a:extLst>
          </p:cNvPr>
          <p:cNvSpPr txBox="1">
            <a:spLocks/>
          </p:cNvSpPr>
          <p:nvPr/>
        </p:nvSpPr>
        <p:spPr>
          <a:xfrm>
            <a:off x="1073980" y="4114800"/>
            <a:ext cx="6553198" cy="533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กรมส่งเสริมคุณภาพสิ่งแวดล้อม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95DC3253-A804-4215-AEEE-10E20FE6FA8C}"/>
              </a:ext>
            </a:extLst>
          </p:cNvPr>
          <p:cNvSpPr txBox="1">
            <a:spLocks/>
          </p:cNvSpPr>
          <p:nvPr/>
        </p:nvSpPr>
        <p:spPr>
          <a:xfrm>
            <a:off x="1093107" y="4799860"/>
            <a:ext cx="10439402" cy="533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11 มกราคม 2561 </a:t>
            </a:r>
          </a:p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โรงแรมเจ้าพระยาปาร์ค 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F43E7EB-DF55-46A1-B118-5B503B1843E3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12188825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8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กราฟิก 9" descr="ดัชนีหลังมือชี้ไปทางขวา">
            <a:extLst>
              <a:ext uri="{FF2B5EF4-FFF2-40B4-BE49-F238E27FC236}">
                <a16:creationId xmlns:a16="http://schemas.microsoft.com/office/drawing/2014/main" id="{0DB2E1E2-5FC3-4340-8659-F70673D5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06DE454-BBD3-4BC5-A14B-E5DE7DF67C2D}"/>
              </a:ext>
            </a:extLst>
          </p:cNvPr>
          <p:cNvSpPr/>
          <p:nvPr/>
        </p:nvSpPr>
        <p:spPr>
          <a:xfrm>
            <a:off x="2817812" y="3624590"/>
            <a:ext cx="61722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ขั้นตอนการดำเนินงานสำนักงานสีเขียว</a:t>
            </a:r>
          </a:p>
        </p:txBody>
      </p:sp>
      <p:pic>
        <p:nvPicPr>
          <p:cNvPr id="12" name="กราฟิก 11" descr="พืช">
            <a:extLst>
              <a:ext uri="{FF2B5EF4-FFF2-40B4-BE49-F238E27FC236}">
                <a16:creationId xmlns:a16="http://schemas.microsoft.com/office/drawing/2014/main" id="{A30A239D-C474-45C1-96F9-6FE7199B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F4BED64-0905-4E3E-A813-FFCC9440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937"/>
            <a:ext cx="12188825" cy="11430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ขั้นตอนการดำเนินงาน</a:t>
            </a:r>
            <a:endParaRPr lang="en-US" sz="4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1636464-A382-49D2-BCD3-1FEF6C9CC319}"/>
              </a:ext>
            </a:extLst>
          </p:cNvPr>
          <p:cNvSpPr txBox="1"/>
          <p:nvPr/>
        </p:nvSpPr>
        <p:spPr>
          <a:xfrm>
            <a:off x="7290295" y="680828"/>
            <a:ext cx="388279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GREEN OFFICE</a:t>
            </a:r>
          </a:p>
        </p:txBody>
      </p:sp>
      <p:pic>
        <p:nvPicPr>
          <p:cNvPr id="7" name="กราฟิก 6" descr="พืช">
            <a:extLst>
              <a:ext uri="{FF2B5EF4-FFF2-40B4-BE49-F238E27FC236}">
                <a16:creationId xmlns:a16="http://schemas.microsoft.com/office/drawing/2014/main" id="{E9054EE4-74DD-4C69-A760-C9B72B39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31812" cy="554908"/>
          </a:xfrm>
          <a:prstGeom prst="rect">
            <a:avLst/>
          </a:prstGeom>
        </p:spPr>
      </p:pic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F52C3CDB-4B7A-4F6E-9059-A2F33D489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912350"/>
              </p:ext>
            </p:extLst>
          </p:nvPr>
        </p:nvGraphicFramePr>
        <p:xfrm>
          <a:off x="0" y="1823827"/>
          <a:ext cx="12188825" cy="480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4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F4BED64-0905-4E3E-A813-FFCC9440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4907"/>
            <a:ext cx="12188825" cy="104402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72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ขั้นตอนการดำเนินงาน</a:t>
            </a:r>
            <a:endParaRPr lang="en-US" sz="4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1636464-A382-49D2-BCD3-1FEF6C9CC319}"/>
              </a:ext>
            </a:extLst>
          </p:cNvPr>
          <p:cNvSpPr txBox="1"/>
          <p:nvPr/>
        </p:nvSpPr>
        <p:spPr>
          <a:xfrm>
            <a:off x="7542212" y="715196"/>
            <a:ext cx="388279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OFFICE</a:t>
            </a:r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F52C3CDB-4B7A-4F6E-9059-A2F33D489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05883"/>
              </p:ext>
            </p:extLst>
          </p:nvPr>
        </p:nvGraphicFramePr>
        <p:xfrm>
          <a:off x="1598612" y="2209801"/>
          <a:ext cx="9067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กราฟิก 2" descr="ข้อมูล">
            <a:extLst>
              <a:ext uri="{FF2B5EF4-FFF2-40B4-BE49-F238E27FC236}">
                <a16:creationId xmlns:a16="http://schemas.microsoft.com/office/drawing/2014/main" id="{250521C6-A3A2-4A55-B20A-018F4D9D4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212" y="589287"/>
            <a:ext cx="914400" cy="914400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AD67F2F-14E5-4B24-B7A2-A59C39000CDD}"/>
              </a:ext>
            </a:extLst>
          </p:cNvPr>
          <p:cNvSpPr/>
          <p:nvPr/>
        </p:nvSpPr>
        <p:spPr>
          <a:xfrm>
            <a:off x="1568449" y="5933761"/>
            <a:ext cx="851693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http://www.deqp.go.th/service-portal/news-system/news-detail/?id=202246</a:t>
            </a:r>
          </a:p>
        </p:txBody>
      </p:sp>
    </p:spTree>
    <p:extLst>
      <p:ext uri="{BB962C8B-B14F-4D97-AF65-F5344CB8AC3E}">
        <p14:creationId xmlns:p14="http://schemas.microsoft.com/office/powerpoint/2010/main" val="7563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ูปภาพประกอบด้วย สีดำ&#10;&#10;คำอธิบายที่สร้างขึ้นโดยมีความน่าเชื่อถือสูง">
            <a:extLst>
              <a:ext uri="{FF2B5EF4-FFF2-40B4-BE49-F238E27FC236}">
                <a16:creationId xmlns:a16="http://schemas.microsoft.com/office/drawing/2014/main" id="{64AFC733-3702-4921-B3A9-05151E56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990600"/>
            <a:ext cx="5257800" cy="5257800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02E1DBB-DCCA-4F35-8FCC-BC8EA37B3E7E}"/>
              </a:ext>
            </a:extLst>
          </p:cNvPr>
          <p:cNvSpPr/>
          <p:nvPr/>
        </p:nvSpPr>
        <p:spPr>
          <a:xfrm>
            <a:off x="2055812" y="6368534"/>
            <a:ext cx="851693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hlinkClick r:id="rId3"/>
              </a:rPr>
              <a:t>http://www.deqp.go.th/service-portal/news-system/news-detail/?id=202246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A51CA3B-27E4-47BA-8CB2-1B2DCCCF6BAA}"/>
              </a:ext>
            </a:extLst>
          </p:cNvPr>
          <p:cNvSpPr/>
          <p:nvPr/>
        </p:nvSpPr>
        <p:spPr>
          <a:xfrm>
            <a:off x="2055812" y="347246"/>
            <a:ext cx="8516937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B0F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ประชาสัมพันธ์สมัครเข้าร่วมโครงการสำนักงานสีเขียว ปีงบประมาณ 2561</a:t>
            </a:r>
            <a:endParaRPr lang="en-US" sz="2800" b="1" dirty="0">
              <a:solidFill>
                <a:srgbClr val="00B0F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28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F43E7EB-DF55-46A1-B118-5B503B1843E3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12188825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8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กราฟิก 9" descr="ดัชนีหลังมือชี้ไปทางขวา">
            <a:extLst>
              <a:ext uri="{FF2B5EF4-FFF2-40B4-BE49-F238E27FC236}">
                <a16:creationId xmlns:a16="http://schemas.microsoft.com/office/drawing/2014/main" id="{0DB2E1E2-5FC3-4340-8659-F70673D5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06DE454-BBD3-4BC5-A14B-E5DE7DF67C2D}"/>
              </a:ext>
            </a:extLst>
          </p:cNvPr>
          <p:cNvSpPr/>
          <p:nvPr/>
        </p:nvSpPr>
        <p:spPr>
          <a:xfrm>
            <a:off x="2817812" y="3624590"/>
            <a:ext cx="61722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เกณฑ์การประเมินสำนักงานสีเขียว</a:t>
            </a:r>
          </a:p>
        </p:txBody>
      </p:sp>
      <p:pic>
        <p:nvPicPr>
          <p:cNvPr id="12" name="กราฟิก 11" descr="พืช">
            <a:extLst>
              <a:ext uri="{FF2B5EF4-FFF2-40B4-BE49-F238E27FC236}">
                <a16:creationId xmlns:a16="http://schemas.microsoft.com/office/drawing/2014/main" id="{A30A239D-C474-45C1-96F9-6FE7199B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6AC37A8-9600-4A03-B223-E2044DE0C80D}"/>
              </a:ext>
            </a:extLst>
          </p:cNvPr>
          <p:cNvSpPr/>
          <p:nvPr/>
        </p:nvSpPr>
        <p:spPr>
          <a:xfrm>
            <a:off x="531812" y="6324600"/>
            <a:ext cx="112776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/>
              </a:rPr>
              <a:t>http://www.deqp.go.th/media/878092/greenoffice2561-final.pdf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9244168-D1A3-4688-9EA9-578E11EDD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76" t="14435" r="3113" b="18881"/>
          <a:stretch/>
        </p:blipFill>
        <p:spPr>
          <a:xfrm>
            <a:off x="2752780" y="164068"/>
            <a:ext cx="6683264" cy="58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B211067-4F51-4807-A429-53F3A84F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98" t="13325" r="1863" b="29994"/>
          <a:stretch/>
        </p:blipFill>
        <p:spPr>
          <a:xfrm>
            <a:off x="1903412" y="914400"/>
            <a:ext cx="838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F43E7EB-DF55-46A1-B118-5B503B1843E3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12188825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8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กราฟิก 9" descr="ดัชนีหลังมือชี้ไปทางขวา">
            <a:extLst>
              <a:ext uri="{FF2B5EF4-FFF2-40B4-BE49-F238E27FC236}">
                <a16:creationId xmlns:a16="http://schemas.microsoft.com/office/drawing/2014/main" id="{0DB2E1E2-5FC3-4340-8659-F70673D5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06DE454-BBD3-4BC5-A14B-E5DE7DF67C2D}"/>
              </a:ext>
            </a:extLst>
          </p:cNvPr>
          <p:cNvSpPr/>
          <p:nvPr/>
        </p:nvSpPr>
        <p:spPr>
          <a:xfrm>
            <a:off x="2817812" y="3624590"/>
            <a:ext cx="61722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 (ปี 2557 – 2560)</a:t>
            </a:r>
          </a:p>
        </p:txBody>
      </p:sp>
      <p:pic>
        <p:nvPicPr>
          <p:cNvPr id="12" name="กราฟิก 11" descr="พืช">
            <a:extLst>
              <a:ext uri="{FF2B5EF4-FFF2-40B4-BE49-F238E27FC236}">
                <a16:creationId xmlns:a16="http://schemas.microsoft.com/office/drawing/2014/main" id="{A30A239D-C474-45C1-96F9-6FE7199B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1812" y="2209800"/>
            <a:ext cx="10972800" cy="83820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algn="ctr" rtl="0"/>
            <a:r>
              <a:rPr lang="th-TH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สำนักงานที่ผ่านเกณฑ์สำนักงานสีเขียว (แห่ง)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9507393"/>
              </p:ext>
            </p:extLst>
          </p:nvPr>
        </p:nvGraphicFramePr>
        <p:xfrm>
          <a:off x="531812" y="3105150"/>
          <a:ext cx="10972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920188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742443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rtl="0"/>
                      <a:r>
                        <a:rPr lang="en-US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2557</a:t>
                      </a:r>
                      <a:endParaRPr lang="th-TH" sz="4800" noProof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2558</a:t>
                      </a:r>
                      <a:endParaRPr lang="th-TH" sz="4800" noProof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2559</a:t>
                      </a:r>
                      <a:endParaRPr lang="th-TH" sz="4800" noProof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2560</a:t>
                      </a:r>
                      <a:endParaRPr lang="th-TH" sz="4800" noProof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รวม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/>
                      <a:r>
                        <a:rPr lang="th-TH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81</a:t>
                      </a:r>
                      <a:endParaRPr lang="th-TH" sz="4800" noProof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noProof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265</a:t>
                      </a:r>
                      <a:endParaRPr lang="th-TH" sz="4800" noProof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กราฟิก 6" descr="เมือง">
            <a:extLst>
              <a:ext uri="{FF2B5EF4-FFF2-40B4-BE49-F238E27FC236}">
                <a16:creationId xmlns:a16="http://schemas.microsoft.com/office/drawing/2014/main" id="{01076C73-CBAC-4332-BB05-CAA03AFDF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4087" y="1362075"/>
            <a:ext cx="914400" cy="914400"/>
          </a:xfrm>
          <a:prstGeom prst="rect">
            <a:avLst/>
          </a:prstGeom>
        </p:spPr>
      </p:pic>
      <p:pic>
        <p:nvPicPr>
          <p:cNvPr id="10" name="กราฟิก 9" descr="อาคาร">
            <a:extLst>
              <a:ext uri="{FF2B5EF4-FFF2-40B4-BE49-F238E27FC236}">
                <a16:creationId xmlns:a16="http://schemas.microsoft.com/office/drawing/2014/main" id="{8EBF6721-596A-496A-82F3-1380FC97E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3012" y="1295400"/>
            <a:ext cx="914400" cy="914400"/>
          </a:xfrm>
          <a:prstGeom prst="rect">
            <a:avLst/>
          </a:prstGeom>
        </p:spPr>
      </p:pic>
      <p:pic>
        <p:nvPicPr>
          <p:cNvPr id="12" name="กราฟิก 11" descr="โรงงาน">
            <a:extLst>
              <a:ext uri="{FF2B5EF4-FFF2-40B4-BE49-F238E27FC236}">
                <a16:creationId xmlns:a16="http://schemas.microsoft.com/office/drawing/2014/main" id="{2EC62C09-F21C-4011-95E8-86BA5F2AB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0725" y="1345425"/>
            <a:ext cx="914400" cy="914400"/>
          </a:xfrm>
          <a:prstGeom prst="rect">
            <a:avLst/>
          </a:prstGeom>
        </p:spPr>
      </p:pic>
      <p:pic>
        <p:nvPicPr>
          <p:cNvPr id="14" name="กราฟิก 13" descr="บ้าน">
            <a:extLst>
              <a:ext uri="{FF2B5EF4-FFF2-40B4-BE49-F238E27FC236}">
                <a16:creationId xmlns:a16="http://schemas.microsoft.com/office/drawing/2014/main" id="{CFE4F4F1-E061-46A3-BCBD-A9DB803BB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27587" y="1295400"/>
            <a:ext cx="914400" cy="914400"/>
          </a:xfrm>
          <a:prstGeom prst="rect">
            <a:avLst/>
          </a:prstGeom>
        </p:spPr>
      </p:pic>
      <p:pic>
        <p:nvPicPr>
          <p:cNvPr id="16" name="กราฟิก 15" descr="บ้าน">
            <a:extLst>
              <a:ext uri="{FF2B5EF4-FFF2-40B4-BE49-F238E27FC236}">
                <a16:creationId xmlns:a16="http://schemas.microsoft.com/office/drawing/2014/main" id="{8C0F66A5-CC7A-4145-8EA4-A13128BC7A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52925" y="1281150"/>
            <a:ext cx="914400" cy="914400"/>
          </a:xfrm>
          <a:prstGeom prst="rect">
            <a:avLst/>
          </a:prstGeom>
        </p:spPr>
      </p:pic>
      <p:pic>
        <p:nvPicPr>
          <p:cNvPr id="18" name="กราฟิก 17" descr="ธนาคาร">
            <a:extLst>
              <a:ext uri="{FF2B5EF4-FFF2-40B4-BE49-F238E27FC236}">
                <a16:creationId xmlns:a16="http://schemas.microsoft.com/office/drawing/2014/main" id="{0128C668-5650-40C8-B7D3-25217C030D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54025" y="1281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92CE763-8AE9-43E1-A8BE-A4F96C7D0B35}"/>
              </a:ext>
            </a:extLst>
          </p:cNvPr>
          <p:cNvSpPr/>
          <p:nvPr/>
        </p:nvSpPr>
        <p:spPr>
          <a:xfrm>
            <a:off x="1065212" y="2133600"/>
            <a:ext cx="6781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2560 มีสำนักงานกลุ่มเป้าหมาย สมัครเข้าร่วมโครงการรวมทั้งสิ้น 84 แห่ง โดยแบ่งระดับการรับรองเป็น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spc="3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ระดับดีเยี่ยม (ทอง) จำนวน 70 แห่ง</a:t>
            </a:r>
            <a:endParaRPr lang="en-US" sz="4000" spc="3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spc="3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ระดับดีมาก (เงิน) 7 แห่ง </a:t>
            </a:r>
            <a:endParaRPr lang="en-US" sz="4000" spc="3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spc="3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ระดับดี (ทองแดง) 4 แห่ง </a:t>
            </a:r>
            <a:endParaRPr lang="en-US" sz="4000" spc="3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spc="3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ไม่ผ่านเกณฑ์จำนวน 3 แห่ง</a:t>
            </a:r>
            <a:endParaRPr lang="en-US" sz="4000" spc="3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0D99AC42-397A-48F5-9594-E1283FEB9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817090"/>
              </p:ext>
            </p:extLst>
          </p:nvPr>
        </p:nvGraphicFramePr>
        <p:xfrm>
          <a:off x="7466013" y="2105025"/>
          <a:ext cx="4722812" cy="490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A629CB25-A0CA-489F-B1E2-E2B4733020E6}"/>
              </a:ext>
            </a:extLst>
          </p:cNvPr>
          <p:cNvSpPr txBox="1">
            <a:spLocks/>
          </p:cNvSpPr>
          <p:nvPr/>
        </p:nvSpPr>
        <p:spPr>
          <a:xfrm>
            <a:off x="455612" y="862013"/>
            <a:ext cx="11277600" cy="767740"/>
          </a:xfrm>
          <a:prstGeom prst="rect">
            <a:avLst/>
          </a:prstGeom>
          <a:solidFill>
            <a:schemeClr val="accent1"/>
          </a:solidFill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th-TH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 (ปี 2560)</a:t>
            </a:r>
          </a:p>
        </p:txBody>
      </p:sp>
    </p:spTree>
    <p:extLst>
      <p:ext uri="{BB962C8B-B14F-4D97-AF65-F5344CB8AC3E}">
        <p14:creationId xmlns:p14="http://schemas.microsoft.com/office/powerpoint/2010/main" val="40023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50812" y="457200"/>
            <a:ext cx="11658600" cy="1371600"/>
          </a:xfrm>
          <a:solidFill>
            <a:schemeClr val="accent1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algn="r" rtl="0"/>
            <a:r>
              <a:rPr lang="th-TH" sz="5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หัวข้อบรรยายการดำเนินโครงการ</a:t>
            </a:r>
            <a:br>
              <a:rPr lang="en-US" sz="5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สำนักงานที่เป็นมิตรกับสิ่งแวดล้อม</a:t>
            </a:r>
            <a:r>
              <a:rPr lang="en-US" sz="5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GREEN OFFICE</a:t>
            </a:r>
            <a:endParaRPr lang="th-TH" sz="5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3121023" y="2057400"/>
            <a:ext cx="8686801" cy="4191000"/>
          </a:xfrm>
        </p:spPr>
        <p:txBody>
          <a:bodyPr rtlCol="0">
            <a:normAutofit/>
          </a:bodyPr>
          <a:lstStyle/>
          <a:p>
            <a:r>
              <a:rPr lang="th-TH" sz="4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ความสำคัญ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 </a:t>
            </a:r>
            <a:r>
              <a:rPr lang="en-US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ขั้นตอนการดำเนินงาน </a:t>
            </a:r>
            <a:r>
              <a:rPr lang="en-US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เกณฑ์การประเมิน </a:t>
            </a:r>
            <a:r>
              <a:rPr lang="en-US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endParaRPr lang="th-TH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4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 2557 - 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F43E7EB-DF55-46A1-B118-5B503B1843E3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12188825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8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กราฟิก 9" descr="ดัชนีหลังมือชี้ไปทางขวา">
            <a:extLst>
              <a:ext uri="{FF2B5EF4-FFF2-40B4-BE49-F238E27FC236}">
                <a16:creationId xmlns:a16="http://schemas.microsoft.com/office/drawing/2014/main" id="{0DB2E1E2-5FC3-4340-8659-F70673D5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06DE454-BBD3-4BC5-A14B-E5DE7DF67C2D}"/>
              </a:ext>
            </a:extLst>
          </p:cNvPr>
          <p:cNvSpPr/>
          <p:nvPr/>
        </p:nvSpPr>
        <p:spPr>
          <a:xfrm>
            <a:off x="2589212" y="3624590"/>
            <a:ext cx="6705600" cy="55335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ค่าเฉลี่ยปริมาณทรัพยากร</a:t>
            </a:r>
            <a:r>
              <a:rPr lang="th-TH" sz="2800" b="1" dirty="0" err="1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ต่างๆ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และปริมาณก๊าซเรือนกระจก</a:t>
            </a:r>
            <a:endParaRPr lang="en-US" b="1" dirty="0">
              <a:solidFill>
                <a:schemeClr val="bg1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2" name="กราฟิก 11" descr="พืช">
            <a:extLst>
              <a:ext uri="{FF2B5EF4-FFF2-40B4-BE49-F238E27FC236}">
                <a16:creationId xmlns:a16="http://schemas.microsoft.com/office/drawing/2014/main" id="{A30A239D-C474-45C1-96F9-6FE7199B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49AE5C5-E54F-49AB-947A-243ACD93C456}"/>
              </a:ext>
            </a:extLst>
          </p:cNvPr>
          <p:cNvSpPr/>
          <p:nvPr/>
        </p:nvSpPr>
        <p:spPr>
          <a:xfrm>
            <a:off x="-1" y="4214067"/>
            <a:ext cx="1218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คณะผู้จัดทำโครงการฯ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ได้ทำการศึกษาปริมาณก๊าซเรือนกระจกจากการดำเนินการสำนักงานสีเขียวที่เข้าร่วมโครงการ </a:t>
            </a:r>
            <a:b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โดยรวบรวมข้อมูลปริมาณการใช้ทรัพยากร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เช่น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ไฟฟ้า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กระดาษ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น้ำมันดีเซล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เป็นต้น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b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ของสำนักงานต่างๆ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27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87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FF02F64-C1D4-496E-9152-EF36D99850F1}"/>
              </a:ext>
            </a:extLst>
          </p:cNvPr>
          <p:cNvSpPr/>
          <p:nvPr/>
        </p:nvSpPr>
        <p:spPr>
          <a:xfrm>
            <a:off x="8837612" y="990600"/>
            <a:ext cx="304800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จากการทดสอบ พบว่า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Chi - square =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91.439  สรุปได้ว่าหน่วยงานแต่ละประเภทมีค่าเฉลี่ยปริมาณก๊าซเรือนกระจกต่อคนแตกต่างกันที่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P-value &lt; 0.0009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เมื่อทดสอบทีละคู่พบว่า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หน่วยงานราชการ รัฐวิสาหกิจ และสถาบันอุดมศึกษา มีค่าเฉลี่ยไม่แตกต่างกัน และมีค่าเฉลี่ยน้อยกว่าเอกชน</a:t>
            </a:r>
            <a:endParaRPr lang="en-US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7BCBDC21-9AA1-4D3B-A81F-977696E3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30804"/>
              </p:ext>
            </p:extLst>
          </p:nvPr>
        </p:nvGraphicFramePr>
        <p:xfrm>
          <a:off x="989012" y="39255"/>
          <a:ext cx="7556105" cy="6799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956">
                  <a:extLst>
                    <a:ext uri="{9D8B030D-6E8A-4147-A177-3AD203B41FA5}">
                      <a16:colId xmlns:a16="http://schemas.microsoft.com/office/drawing/2014/main" val="231575544"/>
                    </a:ext>
                  </a:extLst>
                </a:gridCol>
                <a:gridCol w="2337273">
                  <a:extLst>
                    <a:ext uri="{9D8B030D-6E8A-4147-A177-3AD203B41FA5}">
                      <a16:colId xmlns:a16="http://schemas.microsoft.com/office/drawing/2014/main" val="424050259"/>
                    </a:ext>
                  </a:extLst>
                </a:gridCol>
                <a:gridCol w="1968876">
                  <a:extLst>
                    <a:ext uri="{9D8B030D-6E8A-4147-A177-3AD203B41FA5}">
                      <a16:colId xmlns:a16="http://schemas.microsoft.com/office/drawing/2014/main" val="3870009734"/>
                    </a:ext>
                  </a:extLst>
                </a:gridCol>
              </a:tblGrid>
              <a:tr h="59824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ค่าเฉลี่ยปริมาณทรัพยากร</a:t>
                      </a:r>
                      <a:r>
                        <a:rPr lang="th-TH" sz="3200" b="1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ต่างๆ</a:t>
                      </a:r>
                      <a:r>
                        <a:rPr lang="th-TH" sz="32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และปริมาณก๊าซเรือนกระจกต่อคน</a:t>
                      </a:r>
                      <a:endParaRPr lang="en-US" sz="20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102137" marR="102137" marT="51069" marB="5106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230735"/>
                  </a:ext>
                </a:extLst>
              </a:tr>
              <a:tr h="467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ค่าเฉลี่ยต่อเดือน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ค่าเฉลี่ยต่อปี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extLst>
                  <a:ext uri="{0D108BD9-81ED-4DB2-BD59-A6C34878D82A}">
                    <a16:rowId xmlns:a16="http://schemas.microsoft.com/office/drawing/2014/main" val="499876828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น้ำประปา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3.2341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38.8092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1137960575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ไฟฟ้า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194.0758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2,328.91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21528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กระดาษ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1.4786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17.7432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4144484243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น้ำมันดีเซล</a:t>
                      </a:r>
                      <a:endParaRPr lang="en-US" sz="1600" b="1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15.5845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187.014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753984636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น้ำมันเบนซิน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0.5001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6.0012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358441721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ก๊าซโซ</a:t>
                      </a:r>
                      <a:r>
                        <a:rPr lang="th-TH" sz="2500" b="1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ฮอล์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3.5364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42.4368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1977788186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ก๊าซ </a:t>
                      </a:r>
                      <a:r>
                        <a:rPr lang="en-US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LPG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0.4928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5.9136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713240302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ของเสียกระดาษ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3.1956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38.3472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3941046615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เศษอาหาร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1.3636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16.3632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1783851737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เศษผ้า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0.0448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0.5376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345918189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กิ่งไม้ ต้นหญ้า จากสวน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1.5749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18.8988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1692963019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ขยะ</a:t>
                      </a:r>
                      <a:r>
                        <a:rPr lang="th-TH" sz="2500" b="1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อื่นๆ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1.6383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19.6596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3734517819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ปุ๋ยหมักอินทรีย์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1.7624</a:t>
                      </a:r>
                      <a:endParaRPr lang="en-US" sz="1600" b="1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21.1488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1002949377"/>
                  </a:ext>
                </a:extLst>
              </a:tr>
              <a:tr h="40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5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ก๊าซเรือนกระจก</a:t>
                      </a:r>
                      <a:endParaRPr lang="en-US" sz="16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193.8006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2,325.607</a:t>
                      </a:r>
                      <a:endParaRPr lang="en-US" sz="16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4506" marR="94506" marT="0" marB="0" anchor="b"/>
                </a:tc>
                <a:extLst>
                  <a:ext uri="{0D108BD9-81ED-4DB2-BD59-A6C34878D82A}">
                    <a16:rowId xmlns:a16="http://schemas.microsoft.com/office/drawing/2014/main" val="178748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3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94A475D5-60C0-463F-BACF-E19CCC64B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98236"/>
              </p:ext>
            </p:extLst>
          </p:nvPr>
        </p:nvGraphicFramePr>
        <p:xfrm>
          <a:off x="379412" y="139783"/>
          <a:ext cx="8229600" cy="659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9633">
                  <a:extLst>
                    <a:ext uri="{9D8B030D-6E8A-4147-A177-3AD203B41FA5}">
                      <a16:colId xmlns:a16="http://schemas.microsoft.com/office/drawing/2014/main" val="2516447075"/>
                    </a:ext>
                  </a:extLst>
                </a:gridCol>
                <a:gridCol w="2545600">
                  <a:extLst>
                    <a:ext uri="{9D8B030D-6E8A-4147-A177-3AD203B41FA5}">
                      <a16:colId xmlns:a16="http://schemas.microsoft.com/office/drawing/2014/main" val="3673357164"/>
                    </a:ext>
                  </a:extLst>
                </a:gridCol>
                <a:gridCol w="2144367">
                  <a:extLst>
                    <a:ext uri="{9D8B030D-6E8A-4147-A177-3AD203B41FA5}">
                      <a16:colId xmlns:a16="http://schemas.microsoft.com/office/drawing/2014/main" val="1041532736"/>
                    </a:ext>
                  </a:extLst>
                </a:gridCol>
              </a:tblGrid>
              <a:tr h="40078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ค่าเฉลี่ยปริมาณทรัพยากร</a:t>
                      </a:r>
                      <a:r>
                        <a:rPr lang="th-TH" sz="3200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ต่างๆ</a:t>
                      </a:r>
                      <a:r>
                        <a:rPr lang="th-TH" sz="32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และปริมาณก๊าซเรือนกระจกต่อพื้นที่</a:t>
                      </a:r>
                      <a:endParaRPr lang="en-US" sz="3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6665"/>
                  </a:ext>
                </a:extLst>
              </a:tr>
              <a:tr h="465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ประเภท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ค่าเฉลี่ยต่อเดือน</a:t>
                      </a:r>
                      <a:endParaRPr lang="en-US" sz="14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ค่าเฉลี่ยต่อปี</a:t>
                      </a:r>
                      <a:endParaRPr lang="en-US" sz="1400" b="1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extLst>
                  <a:ext uri="{0D108BD9-81ED-4DB2-BD59-A6C34878D82A}">
                    <a16:rowId xmlns:a16="http://schemas.microsoft.com/office/drawing/2014/main" val="2553516611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น้ำประปา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1.3062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15.6744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3738469042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ไฟฟ้า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127.5944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1,531.1328</a:t>
                      </a:r>
                      <a:endParaRPr 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17440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กระดาษ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2.01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24.12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66027524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น้ำมันดีเซล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9.4941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113.9292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482735407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น้ำมันเบนซิน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6.4388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77.2656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106408660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ก๊าซโซ</a:t>
                      </a:r>
                      <a:r>
                        <a:rPr lang="th-TH" sz="2400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ฮอล์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0.0493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0.5916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259500120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ก๊าซ </a:t>
                      </a:r>
                      <a:r>
                        <a:rPr lang="en-US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LPG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0.0182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0.2184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3929621283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ของเสียกระดาษ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0.4105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4.926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387947942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เศษอาหาร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0.2014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2.4168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5835406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เศษผ้า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0.7813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9.3756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849482082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กิ่งไม้ ต้นหญ้า จากสวน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0.1375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1.65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573480975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ขยะ</a:t>
                      </a:r>
                      <a:r>
                        <a:rPr lang="th-TH" sz="2400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อื่นๆ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1.5895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19.074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067596179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ปุ๋ยหมักอินทรีย์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0.1037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1.2444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1882755533"/>
                  </a:ext>
                </a:extLst>
              </a:tr>
              <a:tr h="400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ก๊าซเรือนกระจก</a:t>
                      </a:r>
                      <a:endParaRPr lang="en-US" sz="12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0568" marR="60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84.9767</a:t>
                      </a:r>
                      <a:endParaRPr lang="en-US" sz="120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1,019.7204</a:t>
                      </a:r>
                      <a:endParaRPr lang="en-US" sz="1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0568" marR="60568" marT="0" marB="0"/>
                </a:tc>
                <a:extLst>
                  <a:ext uri="{0D108BD9-81ED-4DB2-BD59-A6C34878D82A}">
                    <a16:rowId xmlns:a16="http://schemas.microsoft.com/office/drawing/2014/main" val="2132881735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8881C4C-F1C7-4E09-8B6C-0FA376C640F3}"/>
              </a:ext>
            </a:extLst>
          </p:cNvPr>
          <p:cNvSpPr/>
          <p:nvPr/>
        </p:nvSpPr>
        <p:spPr>
          <a:xfrm>
            <a:off x="8609012" y="762000"/>
            <a:ext cx="3429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จากการทดสอบ  พบว่า   </a:t>
            </a:r>
          </a:p>
          <a:p>
            <a:r>
              <a:rPr lang="en-US" sz="2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Chi - square = </a:t>
            </a:r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112.183 </a:t>
            </a:r>
          </a:p>
          <a:p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สรุปได้ว่าหน่วยงานแต่ละประเภทมีค่าเฉลี่ยปริมาณก๊าซเรือนกระจกต่อพื้นที่ตกต่างกันที่ </a:t>
            </a:r>
            <a:r>
              <a:rPr lang="en-US" sz="2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P-value &lt; </a:t>
            </a:r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0.0009 เมื่อทดสอบทีละคู่พบว่า หน่วยงานสถาบันอุดมศึกษา มีค่าเฉลี่ยน้อยกว่า เอกชน หน่วยงานราชการ และ รัฐวิสาหกิจ เอกชนและรัฐวิสาหกิจ มีค่าเฉลี่ยไม่แตกต่างกันและ มีค่าเฉลี่ยมากกว่า หน่วยงานราชการ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F43E7EB-DF55-46A1-B118-5B503B1843E3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12188825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8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กราฟิก 9" descr="ดัชนีหลังมือชี้ไปทางขวา">
            <a:extLst>
              <a:ext uri="{FF2B5EF4-FFF2-40B4-BE49-F238E27FC236}">
                <a16:creationId xmlns:a16="http://schemas.microsoft.com/office/drawing/2014/main" id="{0DB2E1E2-5FC3-4340-8659-F70673D5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06DE454-BBD3-4BC5-A14B-E5DE7DF67C2D}"/>
              </a:ext>
            </a:extLst>
          </p:cNvPr>
          <p:cNvSpPr/>
          <p:nvPr/>
        </p:nvSpPr>
        <p:spPr>
          <a:xfrm>
            <a:off x="2741612" y="3624590"/>
            <a:ext cx="6248400" cy="81682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Question and Answer</a:t>
            </a:r>
          </a:p>
        </p:txBody>
      </p:sp>
      <p:pic>
        <p:nvPicPr>
          <p:cNvPr id="12" name="กราฟิก 11" descr="พืช">
            <a:extLst>
              <a:ext uri="{FF2B5EF4-FFF2-40B4-BE49-F238E27FC236}">
                <a16:creationId xmlns:a16="http://schemas.microsoft.com/office/drawing/2014/main" id="{A30A239D-C474-45C1-96F9-6FE7199B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  <p:pic>
        <p:nvPicPr>
          <p:cNvPr id="3" name="กราฟิก 2" descr="แชร์">
            <a:extLst>
              <a:ext uri="{FF2B5EF4-FFF2-40B4-BE49-F238E27FC236}">
                <a16:creationId xmlns:a16="http://schemas.microsoft.com/office/drawing/2014/main" id="{AD105DC4-8A81-4092-B439-71F226CC6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2412" y="4522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" y="2743200"/>
            <a:ext cx="12188825" cy="1143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sz="8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4" name="กราฟิก 13" descr="ดัชนีหลังมือชี้ไปทางขวา">
            <a:extLst>
              <a:ext uri="{FF2B5EF4-FFF2-40B4-BE49-F238E27FC236}">
                <a16:creationId xmlns:a16="http://schemas.microsoft.com/office/drawing/2014/main" id="{F0AECDC6-09B7-4EED-8059-5FC9F6A45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6444D017-D063-4531-BDE9-BEE9FE72E98C}"/>
              </a:ext>
            </a:extLst>
          </p:cNvPr>
          <p:cNvSpPr/>
          <p:nvPr/>
        </p:nvSpPr>
        <p:spPr>
          <a:xfrm>
            <a:off x="2817812" y="3624590"/>
            <a:ext cx="61722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6" name="กราฟิก 15" descr="พืช">
            <a:extLst>
              <a:ext uri="{FF2B5EF4-FFF2-40B4-BE49-F238E27FC236}">
                <a16:creationId xmlns:a16="http://schemas.microsoft.com/office/drawing/2014/main" id="{9830351E-B954-45D5-9006-653347E72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8E227B13-9370-4F0B-BD11-A1DA318F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715799"/>
            <a:ext cx="10668000" cy="1012686"/>
          </a:xfrm>
        </p:spPr>
        <p:txBody>
          <a:bodyPr>
            <a:normAutofit/>
          </a:bodyPr>
          <a:lstStyle/>
          <a:p>
            <a:r>
              <a:rPr lang="th-TH" sz="6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ภัยพิบัติและการเปลี่ยนแปลงสภาพภูมิอากาศ</a:t>
            </a:r>
            <a:endParaRPr lang="en-US" sz="6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6394537-84A2-4C99-8C6B-3F72D176DDC7}"/>
              </a:ext>
            </a:extLst>
          </p:cNvPr>
          <p:cNvSpPr/>
          <p:nvPr/>
        </p:nvSpPr>
        <p:spPr>
          <a:xfrm>
            <a:off x="379412" y="1676400"/>
            <a:ext cx="11049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พร้อมรับมือกับภัยคุกคามรูปแบบใหม่ </a:t>
            </a:r>
            <a:endParaRPr lang="en-US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E8076DB-033F-4E7F-B40F-C61A6FD53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13" t="18149" r="37499" b="19612"/>
          <a:stretch/>
        </p:blipFill>
        <p:spPr>
          <a:xfrm>
            <a:off x="379412" y="2770035"/>
            <a:ext cx="4590737" cy="3097365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110C386-DCEE-4CAA-8BB0-1E5199025221}"/>
              </a:ext>
            </a:extLst>
          </p:cNvPr>
          <p:cNvSpPr txBox="1"/>
          <p:nvPr/>
        </p:nvSpPr>
        <p:spPr>
          <a:xfrm>
            <a:off x="5089443" y="2770035"/>
            <a:ext cx="649729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ทุกประเทศร่วมมือกันในกรอบเหนือ-ใต้ และใต้-ใต้ ทั้งด้านเงินทุน การวิจัยและพัฒนา การถ่ายทอดเทคโนโลยี </a:t>
            </a:r>
            <a:endParaRPr lang="en-US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การสร้างความตระหนักรู้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แก่ประชาชนในการดำเนินการที่เป็นมิตรต่อสิ่งแวดล้อม 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อย่างมีความรับผิดชอบต่อโลก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สำหรับประเทศไทย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จะพยายามลดการปล่อย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ก๊าซเรือนกระจกร้อยละ 20 ถึง 25 ภายในปี 2030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โดยลดการใช้พลังงานจาก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ฟอสซิล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ใช้พลังงานทดแทนที่เป็นมิตรต่อสิ่งแวดล้อม เช่น </a:t>
            </a:r>
            <a:r>
              <a:rPr lang="en-US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Eco Car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รถไฟฟ้า </a:t>
            </a:r>
            <a:endParaRPr lang="en-US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การจัดการขยะ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การปลูกป่าอาเซียน โรด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แม็ป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การลดหมอกควันให้เหลือร้อยละ 0 และสิ่งสำคัญคือ </a:t>
            </a:r>
            <a:endParaRPr lang="en-US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การพัฒนาอย่างยั่งยืนโดยน้อมนำ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หลักปรัชญาเศรษฐกิจพอเพียง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ของพระบาทสมเด็จพระเจ้าอยู่หัวฯ ยึดหลักความพอประมาณ มีเหตุผล และมีภูมิคุ้มกันบนพื้นฐานความรู้คู่คุณธรรม </a:t>
            </a:r>
            <a:endParaRPr lang="en-US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ในรูปแบบ ประชารัฐด้วยความร่วมมือภาครัฐ เอกชน ประชาชนมานานกว่า 5 ทศวรรษ</a:t>
            </a:r>
            <a:endParaRPr lang="en-US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2" name="กราฟิก 11" descr="อาจารย์">
            <a:extLst>
              <a:ext uri="{FF2B5EF4-FFF2-40B4-BE49-F238E27FC236}">
                <a16:creationId xmlns:a16="http://schemas.microsoft.com/office/drawing/2014/main" id="{0C198E9C-B137-47C9-86A9-D360D2C8B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8741" y="1682569"/>
            <a:ext cx="609600" cy="609600"/>
          </a:xfrm>
          <a:prstGeom prst="rect">
            <a:avLst/>
          </a:prstGeom>
        </p:spPr>
      </p:pic>
      <p:pic>
        <p:nvPicPr>
          <p:cNvPr id="13" name="กราฟิก 12" descr="พืช">
            <a:extLst>
              <a:ext uri="{FF2B5EF4-FFF2-40B4-BE49-F238E27FC236}">
                <a16:creationId xmlns:a16="http://schemas.microsoft.com/office/drawing/2014/main" id="{3E5D00E0-91C9-4ED5-A553-589CCF118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4512" y="8755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ข้อความ 9">
            <a:extLst>
              <a:ext uri="{FF2B5EF4-FFF2-40B4-BE49-F238E27FC236}">
                <a16:creationId xmlns:a16="http://schemas.microsoft.com/office/drawing/2014/main" id="{CAE18848-16F7-4D73-BE57-AAB1A5BF4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974" y="1143000"/>
            <a:ext cx="11506200" cy="1409700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th-TH" sz="93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ประเทศไทย </a:t>
            </a:r>
            <a:r>
              <a:rPr lang="en-US" sz="93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4.0</a:t>
            </a:r>
            <a:r>
              <a:rPr lang="th-TH" sz="93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algn="ctr"/>
            <a:r>
              <a:rPr lang="en-US" sz="5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5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สร้างเศรษฐกิจใหม่ ก้าวข้ามกับดักรายได้ปานกลาง</a:t>
            </a:r>
            <a:r>
              <a:rPr lang="en-US" sz="5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กราฟิก 7" descr="พืช">
            <a:extLst>
              <a:ext uri="{FF2B5EF4-FFF2-40B4-BE49-F238E27FC236}">
                <a16:creationId xmlns:a16="http://schemas.microsoft.com/office/drawing/2014/main" id="{CF5F9963-5D34-47E0-8F52-6B03CC5A2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7111" y="466724"/>
            <a:ext cx="762000" cy="762000"/>
          </a:xfrm>
          <a:prstGeom prst="rect">
            <a:avLst/>
          </a:prstGeom>
        </p:spPr>
      </p:pic>
      <p:graphicFrame>
        <p:nvGraphicFramePr>
          <p:cNvPr id="13" name="ไดอะแกรม 12">
            <a:extLst>
              <a:ext uri="{FF2B5EF4-FFF2-40B4-BE49-F238E27FC236}">
                <a16:creationId xmlns:a16="http://schemas.microsoft.com/office/drawing/2014/main" id="{24F72FA8-5135-44B0-8641-FBEA30185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188012"/>
              </p:ext>
            </p:extLst>
          </p:nvPr>
        </p:nvGraphicFramePr>
        <p:xfrm>
          <a:off x="434974" y="1757364"/>
          <a:ext cx="1142920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ตัวแทนข้อความ 9">
            <a:hlinkClick r:id="rId10" action="ppaction://hlinksldjump"/>
            <a:extLst>
              <a:ext uri="{FF2B5EF4-FFF2-40B4-BE49-F238E27FC236}">
                <a16:creationId xmlns:a16="http://schemas.microsoft.com/office/drawing/2014/main" id="{86979B74-684A-4016-9689-35402A039A14}"/>
              </a:ext>
            </a:extLst>
          </p:cNvPr>
          <p:cNvSpPr txBox="1">
            <a:spLocks/>
          </p:cNvSpPr>
          <p:nvPr/>
        </p:nvSpPr>
        <p:spPr>
          <a:xfrm>
            <a:off x="450848" y="4886327"/>
            <a:ext cx="11506200" cy="116205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8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สิ่งแวดล้อม</a:t>
            </a:r>
            <a:endParaRPr lang="th-TH" sz="93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5" name="กราฟิก 14" descr="ความช่วยเหลือ">
            <a:extLst>
              <a:ext uri="{FF2B5EF4-FFF2-40B4-BE49-F238E27FC236}">
                <a16:creationId xmlns:a16="http://schemas.microsoft.com/office/drawing/2014/main" id="{057C3A67-7DFA-4AFA-8078-FBDF6BCDC0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0812" y="4800600"/>
            <a:ext cx="914400" cy="914400"/>
          </a:xfrm>
          <a:prstGeom prst="rect">
            <a:avLst/>
          </a:prstGeom>
        </p:spPr>
      </p:pic>
      <p:pic>
        <p:nvPicPr>
          <p:cNvPr id="16" name="กราฟิก 15" descr="ความช่วยเหลือ">
            <a:extLst>
              <a:ext uri="{FF2B5EF4-FFF2-40B4-BE49-F238E27FC236}">
                <a16:creationId xmlns:a16="http://schemas.microsoft.com/office/drawing/2014/main" id="{AA1FA80B-4EA9-4ACB-AC44-B8C089938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7444" y="4800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CF43E7EB-DF55-46A1-B118-5B503B1843E3}"/>
              </a:ext>
            </a:extLst>
          </p:cNvPr>
          <p:cNvSpPr txBox="1">
            <a:spLocks/>
          </p:cNvSpPr>
          <p:nvPr/>
        </p:nvSpPr>
        <p:spPr>
          <a:xfrm>
            <a:off x="-1" y="2743200"/>
            <a:ext cx="12188825" cy="11430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en-US" sz="880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r>
              <a:rPr lang="en-US" sz="1000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?</a:t>
            </a:r>
            <a:endParaRPr lang="th-TH" sz="100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" name="กราฟิก 9" descr="ดัชนีหลังมือชี้ไปทางขวา">
            <a:extLst>
              <a:ext uri="{FF2B5EF4-FFF2-40B4-BE49-F238E27FC236}">
                <a16:creationId xmlns:a16="http://schemas.microsoft.com/office/drawing/2014/main" id="{0DB2E1E2-5FC3-4340-8659-F70673D5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612" y="2857500"/>
            <a:ext cx="914400" cy="91440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06DE454-BBD3-4BC5-A14B-E5DE7DF67C2D}"/>
              </a:ext>
            </a:extLst>
          </p:cNvPr>
          <p:cNvSpPr/>
          <p:nvPr/>
        </p:nvSpPr>
        <p:spPr>
          <a:xfrm>
            <a:off x="2817812" y="3624590"/>
            <a:ext cx="61722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ความสำคัญของ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2" name="กราฟิก 11" descr="พืช">
            <a:extLst>
              <a:ext uri="{FF2B5EF4-FFF2-40B4-BE49-F238E27FC236}">
                <a16:creationId xmlns:a16="http://schemas.microsoft.com/office/drawing/2014/main" id="{A30A239D-C474-45C1-96F9-6FE7199BB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34" y="298830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1C56769-B613-43BC-AEC3-78C9701AC3A8}"/>
              </a:ext>
            </a:extLst>
          </p:cNvPr>
          <p:cNvSpPr txBox="1"/>
          <p:nvPr/>
        </p:nvSpPr>
        <p:spPr>
          <a:xfrm>
            <a:off x="-1" y="2151727"/>
            <a:ext cx="12188825" cy="240065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มุ่งเน้นส่งเสริม</a:t>
            </a:r>
            <a:r>
              <a:rPr lang="en-US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การปรับเปลี่ยนพฤติกรรม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ในสำนักงาน </a:t>
            </a:r>
            <a:endParaRPr lang="en-US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เพื่อลดการใช้พลังงาน ใช้ทรัพยากรอย่างคุ้มค่าและมีประสิทธิภาพ </a:t>
            </a:r>
            <a:endParaRPr lang="en-US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ลดปริมาณน้ำเสีย และขยะโดยการลดการใช้ซ้ำ การนำกลับมาใช้ใหม่ </a:t>
            </a:r>
            <a:endParaRPr lang="en-US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การลดเลิกใช้สารเคมีอันตราย รวมทั้งการจัดซื้อจัดจ้างสินค้าที่เป็นมิตรกับสิ่งแวดล้อม</a:t>
            </a:r>
            <a:endParaRPr lang="en-US" sz="3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ชื่อเรื่อง 3">
            <a:extLst>
              <a:ext uri="{FF2B5EF4-FFF2-40B4-BE49-F238E27FC236}">
                <a16:creationId xmlns:a16="http://schemas.microsoft.com/office/drawing/2014/main" id="{0C2A331C-C745-4F15-847F-859FE59B3007}"/>
              </a:ext>
            </a:extLst>
          </p:cNvPr>
          <p:cNvSpPr txBox="1">
            <a:spLocks/>
          </p:cNvSpPr>
          <p:nvPr/>
        </p:nvSpPr>
        <p:spPr>
          <a:xfrm>
            <a:off x="-1" y="1222142"/>
            <a:ext cx="10668000" cy="10126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th-TH" sz="6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วัตถุประสงค์โครงการ </a:t>
            </a:r>
            <a:r>
              <a:rPr lang="en-US" sz="6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</a:t>
            </a:r>
          </a:p>
        </p:txBody>
      </p:sp>
      <p:pic>
        <p:nvPicPr>
          <p:cNvPr id="14" name="กราฟิก 13" descr="พืช">
            <a:extLst>
              <a:ext uri="{FF2B5EF4-FFF2-40B4-BE49-F238E27FC236}">
                <a16:creationId xmlns:a16="http://schemas.microsoft.com/office/drawing/2014/main" id="{EA3101FC-2398-4A82-80B0-7EE0CC93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3612" y="1320428"/>
            <a:ext cx="914400" cy="914400"/>
          </a:xfrm>
          <a:prstGeom prst="rect">
            <a:avLst/>
          </a:prstGeom>
        </p:spPr>
      </p:pic>
      <p:pic>
        <p:nvPicPr>
          <p:cNvPr id="5" name="กราฟิก 4" descr="ผู้ใช้">
            <a:extLst>
              <a:ext uri="{FF2B5EF4-FFF2-40B4-BE49-F238E27FC236}">
                <a16:creationId xmlns:a16="http://schemas.microsoft.com/office/drawing/2014/main" id="{743BD1B5-A121-41CB-9E9F-B1173B5A9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9212" y="2667793"/>
            <a:ext cx="1522413" cy="15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F4BED64-0905-4E3E-A813-FFCC9440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0658"/>
            <a:ext cx="12188825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9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</a:t>
            </a:r>
            <a:r>
              <a:rPr lang="th-TH" sz="9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ทำ</a:t>
            </a:r>
            <a:r>
              <a:rPr lang="en-US" sz="98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</a:t>
            </a:r>
            <a:r>
              <a:rPr lang="th-TH" sz="54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แล้วได้อะไร</a:t>
            </a:r>
            <a:endParaRPr lang="en-US" sz="54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4FF10900-14D7-4731-8003-0034F422F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2059858"/>
            <a:ext cx="10820400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ลดค่าใช้จ่ายในสำนักงาน จากการใช้ทรัพยากร พลังงาน อย่างคุ้มค่าและมีประสิทธิภาพ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มีการจัดการสิ่งแวดล้อมที่ดีต่อสุขภาพอนามัยของพนักงาน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สร้างการสื่อสารและการมีส่วนร่วมภายในองค์กร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เป็นการยกระดับมาตรฐานสำนักงานให้เป็นมิตรกับสิ่งแวดล้อม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ช่วยลดปริมาณการปล่อยก๊าซเรือนกระจก  เป็นส่วนหนึ่งในการช่วยลดโลกร้อน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1636464-A382-49D2-BCD3-1FEF6C9CC319}"/>
              </a:ext>
            </a:extLst>
          </p:cNvPr>
          <p:cNvSpPr txBox="1"/>
          <p:nvPr/>
        </p:nvSpPr>
        <p:spPr>
          <a:xfrm>
            <a:off x="4341812" y="1027437"/>
            <a:ext cx="388279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GREEN OFFICE</a:t>
            </a:r>
          </a:p>
        </p:txBody>
      </p:sp>
      <p:pic>
        <p:nvPicPr>
          <p:cNvPr id="7" name="กราฟิก 6" descr="พืช">
            <a:extLst>
              <a:ext uri="{FF2B5EF4-FFF2-40B4-BE49-F238E27FC236}">
                <a16:creationId xmlns:a16="http://schemas.microsoft.com/office/drawing/2014/main" id="{E9054EE4-74DD-4C69-A760-C9B72B39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AAAB3F-D8F8-4533-9CBD-29909100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0"/>
            <a:ext cx="5427194" cy="6858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E101A70-A6BC-421A-9DBF-062756016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9" r="25790"/>
          <a:stretch/>
        </p:blipFill>
        <p:spPr>
          <a:xfrm>
            <a:off x="6246812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ความเปรียบต่างทางธุรกิจขนาด 16 x 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88_TF02895266" id="{FCEC13A1-5395-457E-AE0D-8F61AFD61A92}" vid="{936021C8-760A-4C21-8C8F-EA1456B0C750}"/>
    </a:ext>
  </a:extLst>
</a:theme>
</file>

<file path=ppt/theme/theme2.xml><?xml version="1.0" encoding="utf-8"?>
<a:theme xmlns:a="http://schemas.openxmlformats.org/drawingml/2006/main" name="ธีมของ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งานนำเสนอความเปรียบต่างทางธุรกิจ (แบบจอกว้าง)</Template>
  <TotalTime>1067</TotalTime>
  <Words>1707</Words>
  <Application>Microsoft Office PowerPoint</Application>
  <PresentationFormat>กำหนดเอง</PresentationFormat>
  <Paragraphs>226</Paragraphs>
  <Slides>23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Cordia New</vt:lpstr>
      <vt:lpstr>Franklin Gothic Medium</vt:lpstr>
      <vt:lpstr>Leelawadee</vt:lpstr>
      <vt:lpstr>TH SarabunIT๙</vt:lpstr>
      <vt:lpstr>Times New Roman</vt:lpstr>
      <vt:lpstr>Wingdings</vt:lpstr>
      <vt:lpstr>ความเปรียบต่างทางธุรกิจขนาด 16 x 9</vt:lpstr>
      <vt:lpstr>การดำเนิน โครงการสำนักงาน ที่เป็นมิตรกับสิ่งแวดล้อม</vt:lpstr>
      <vt:lpstr>หัวข้อบรรยายการดำเนินโครงการ สำนักงานที่เป็นมิตรกับสิ่งแวดล้อม GREEN OFFICE</vt:lpstr>
      <vt:lpstr>GREEN OFFICE?</vt:lpstr>
      <vt:lpstr>ภัยพิบัติและการเปลี่ยนแปลงสภาพภูมิอากาศ</vt:lpstr>
      <vt:lpstr>งานนำเสนอ PowerPoint</vt:lpstr>
      <vt:lpstr>งานนำเสนอ PowerPoint</vt:lpstr>
      <vt:lpstr>งานนำเสนอ PowerPoint</vt:lpstr>
      <vt:lpstr>             ทำ                แล้วได้อะไร</vt:lpstr>
      <vt:lpstr>งานนำเสนอ PowerPoint</vt:lpstr>
      <vt:lpstr>งานนำเสนอ PowerPoint</vt:lpstr>
      <vt:lpstr>       ขั้นตอนการดำเนินงาน</vt:lpstr>
      <vt:lpstr>         ขั้นตอนการดำเนินงาน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สำนักงานที่ผ่านเกณฑ์สำนักงานสีเขียว (แห่ง)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 โครงการสำนักงาน ที่เป็นมิตรกับสิ่งแวดล้อม</dc:title>
  <dc:creator>Supaluk Srilawong</dc:creator>
  <cp:lastModifiedBy>Supaluk Srilawong</cp:lastModifiedBy>
  <cp:revision>34</cp:revision>
  <dcterms:created xsi:type="dcterms:W3CDTF">2018-01-09T15:31:43Z</dcterms:created>
  <dcterms:modified xsi:type="dcterms:W3CDTF">2018-01-11T01:40:38Z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